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6" r:id="rId2"/>
    <p:sldId id="257" r:id="rId3"/>
    <p:sldId id="259" r:id="rId4"/>
    <p:sldId id="261" r:id="rId5"/>
    <p:sldId id="322" r:id="rId6"/>
    <p:sldId id="262" r:id="rId7"/>
    <p:sldId id="263" r:id="rId8"/>
    <p:sldId id="264" r:id="rId9"/>
    <p:sldId id="323" r:id="rId10"/>
    <p:sldId id="324" r:id="rId11"/>
    <p:sldId id="258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7" r:id="rId43"/>
    <p:sldId id="296" r:id="rId44"/>
    <p:sldId id="299" r:id="rId45"/>
    <p:sldId id="300" r:id="rId46"/>
    <p:sldId id="301" r:id="rId47"/>
    <p:sldId id="317" r:id="rId48"/>
    <p:sldId id="302" r:id="rId49"/>
    <p:sldId id="303" r:id="rId50"/>
    <p:sldId id="307" r:id="rId51"/>
    <p:sldId id="318" r:id="rId52"/>
    <p:sldId id="308" r:id="rId53"/>
    <p:sldId id="309" r:id="rId54"/>
    <p:sldId id="311" r:id="rId55"/>
    <p:sldId id="310" r:id="rId56"/>
    <p:sldId id="321" r:id="rId57"/>
    <p:sldId id="312" r:id="rId58"/>
    <p:sldId id="313" r:id="rId59"/>
    <p:sldId id="314" r:id="rId60"/>
    <p:sldId id="315" r:id="rId61"/>
    <p:sldId id="316" r:id="rId62"/>
    <p:sldId id="320" r:id="rId63"/>
  </p:sldIdLst>
  <p:sldSz cx="9144000" cy="6858000" type="screen4x3"/>
  <p:notesSz cx="6858000" cy="9144000"/>
  <p:embeddedFontLst>
    <p:embeddedFont>
      <p:font typeface="Impact" pitchFamily="34" charset="0"/>
      <p:regular r:id="rId64"/>
    </p:embeddedFont>
    <p:embeddedFont>
      <p:font typeface="Calibri" pitchFamily="34" charset="0"/>
      <p:regular r:id="rId65"/>
      <p:bold r:id="rId66"/>
      <p:italic r:id="rId67"/>
      <p:boldItalic r:id="rId68"/>
    </p:embeddedFont>
    <p:embeddedFont>
      <p:font typeface="Arial Narrow" pitchFamily="34" charset="0"/>
      <p:regular r:id="rId69"/>
      <p:bold r:id="rId70"/>
      <p:italic r:id="rId71"/>
      <p:boldItalic r:id="rId72"/>
    </p:embeddedFont>
    <p:embeddedFont>
      <p:font typeface="Trebuchet MS" pitchFamily="34" charset="0"/>
      <p:regular r:id="rId73"/>
      <p:bold r:id="rId74"/>
      <p:italic r:id="rId75"/>
      <p:boldItalic r:id="rId76"/>
    </p:embeddedFont>
    <p:embeddedFont>
      <p:font typeface="Georgia" pitchFamily="18" charset="0"/>
      <p:regular r:id="rId77"/>
      <p:bold r:id="rId78"/>
      <p:italic r:id="rId79"/>
      <p:boldItalic r:id="rId8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21" d="100"/>
          <a:sy n="21" d="100"/>
        </p:scale>
        <p:origin x="-90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font" Target="fonts/font5.fntdata"/><Relationship Id="rId76" Type="http://schemas.openxmlformats.org/officeDocument/2006/relationships/font" Target="fonts/font13.fntdata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3.fntdata"/><Relationship Id="rId74" Type="http://schemas.openxmlformats.org/officeDocument/2006/relationships/font" Target="fonts/font11.fntdata"/><Relationship Id="rId79" Type="http://schemas.openxmlformats.org/officeDocument/2006/relationships/font" Target="fonts/font16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2.fntdata"/><Relationship Id="rId73" Type="http://schemas.openxmlformats.org/officeDocument/2006/relationships/font" Target="fonts/font10.fntdata"/><Relationship Id="rId78" Type="http://schemas.openxmlformats.org/officeDocument/2006/relationships/font" Target="fonts/font15.fntdata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1.fntdata"/><Relationship Id="rId69" Type="http://schemas.openxmlformats.org/officeDocument/2006/relationships/font" Target="fonts/font6.fntdata"/><Relationship Id="rId77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9.fntdata"/><Relationship Id="rId80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7.fntdata"/><Relationship Id="rId75" Type="http://schemas.openxmlformats.org/officeDocument/2006/relationships/font" Target="fonts/font12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5EAA-6A9B-4D10-A443-F405BDD65D4E}" type="datetimeFigureOut">
              <a:rPr lang="en-US" smtClean="0"/>
              <a:pPr/>
              <a:t>15-Feb-17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0AD4-89C8-4D67-B9C7-D4BB659788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172200" y="6477000"/>
            <a:ext cx="29913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MKCL RLC Mumbai, </a:t>
            </a:r>
            <a:r>
              <a:rPr lang="en-GB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en-GB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UoM</a:t>
            </a:r>
            <a:endParaRPr lang="en-US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5EAA-6A9B-4D10-A443-F405BDD65D4E}" type="datetimeFigureOut">
              <a:rPr lang="en-US" smtClean="0"/>
              <a:pPr/>
              <a:t>15-Feb-17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0AD4-89C8-4D67-B9C7-D4BB659788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5EAA-6A9B-4D10-A443-F405BDD65D4E}" type="datetimeFigureOut">
              <a:rPr lang="en-US" smtClean="0"/>
              <a:pPr/>
              <a:t>15-Feb-17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0AD4-89C8-4D67-B9C7-D4BB659788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5EAA-6A9B-4D10-A443-F405BDD65D4E}" type="datetimeFigureOut">
              <a:rPr lang="en-US" smtClean="0"/>
              <a:pPr/>
              <a:t>15-Feb-17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0AD4-89C8-4D67-B9C7-D4BB659788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172200" y="6477000"/>
            <a:ext cx="29913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MKCL RLC Mumbai, </a:t>
            </a:r>
            <a:r>
              <a:rPr lang="en-GB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en-GB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UoM</a:t>
            </a:r>
            <a:endParaRPr lang="en-US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5EAA-6A9B-4D10-A443-F405BDD65D4E}" type="datetimeFigureOut">
              <a:rPr lang="en-US" smtClean="0"/>
              <a:pPr/>
              <a:t>15-Feb-17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0AD4-89C8-4D67-B9C7-D4BB659788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5EAA-6A9B-4D10-A443-F405BDD65D4E}" type="datetimeFigureOut">
              <a:rPr lang="en-US" smtClean="0"/>
              <a:pPr/>
              <a:t>15-Feb-17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0AD4-89C8-4D67-B9C7-D4BB659788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5EAA-6A9B-4D10-A443-F405BDD65D4E}" type="datetimeFigureOut">
              <a:rPr lang="en-US" smtClean="0"/>
              <a:pPr/>
              <a:t>15-Feb-17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0AD4-89C8-4D67-B9C7-D4BB659788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5EAA-6A9B-4D10-A443-F405BDD65D4E}" type="datetimeFigureOut">
              <a:rPr lang="en-US" smtClean="0"/>
              <a:pPr/>
              <a:t>15-Feb-17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0AD4-89C8-4D67-B9C7-D4BB659788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5EAA-6A9B-4D10-A443-F405BDD65D4E}" type="datetimeFigureOut">
              <a:rPr lang="en-US" smtClean="0"/>
              <a:pPr/>
              <a:t>15-Feb-17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0AD4-89C8-4D67-B9C7-D4BB659788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5EAA-6A9B-4D10-A443-F405BDD65D4E}" type="datetimeFigureOut">
              <a:rPr lang="en-US" smtClean="0"/>
              <a:pPr/>
              <a:t>15-Feb-17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0AD4-89C8-4D67-B9C7-D4BB659788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5EAA-6A9B-4D10-A443-F405BDD65D4E}" type="datetimeFigureOut">
              <a:rPr lang="en-US" smtClean="0"/>
              <a:pPr/>
              <a:t>15-Feb-17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0AD4-89C8-4D67-B9C7-D4BB659788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1C5EAA-6A9B-4D10-A443-F405BDD65D4E}" type="datetimeFigureOut">
              <a:rPr lang="en-US" smtClean="0"/>
              <a:pPr/>
              <a:t>15-Feb-17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BE80AD4-89C8-4D67-B9C7-D4BB659788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5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80088"/>
            <a:ext cx="91440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Impact" pitchFamily="34" charset="0"/>
              </a:rPr>
              <a:t>e-Suvidha Implementation </a:t>
            </a:r>
            <a:r>
              <a:rPr lang="en-US" sz="3600" dirty="0" smtClean="0">
                <a:solidFill>
                  <a:srgbClr val="FF0000"/>
                </a:solidFill>
                <a:latin typeface="Impact" pitchFamily="34" charset="0"/>
              </a:rPr>
              <a:t>2013-14</a:t>
            </a:r>
          </a:p>
          <a:p>
            <a:pPr algn="ctr"/>
            <a:r>
              <a:rPr lang="en-US" sz="600" dirty="0">
                <a:latin typeface="Impact" pitchFamily="34" charset="0"/>
              </a:rPr>
              <a:t/>
            </a:r>
            <a:br>
              <a:rPr lang="en-US" sz="600" dirty="0">
                <a:latin typeface="Impact" pitchFamily="34" charset="0"/>
              </a:rPr>
            </a:br>
            <a:r>
              <a:rPr lang="en-US" sz="600" dirty="0">
                <a:latin typeface="Impact" pitchFamily="34" charset="0"/>
              </a:rPr>
              <a:t/>
            </a:r>
            <a:br>
              <a:rPr lang="en-US" sz="600" dirty="0">
                <a:latin typeface="Impact" pitchFamily="34" charset="0"/>
              </a:rPr>
            </a:br>
            <a:r>
              <a:rPr lang="en-US" sz="4400" b="1" dirty="0">
                <a:latin typeface="Calibri" pitchFamily="34" charset="0"/>
              </a:rPr>
              <a:t>Pre-Admission Online </a:t>
            </a:r>
            <a:r>
              <a:rPr lang="en-US" sz="4400" b="1" dirty="0" smtClean="0">
                <a:latin typeface="Calibri" pitchFamily="34" charset="0"/>
              </a:rPr>
              <a:t>Registration </a:t>
            </a:r>
          </a:p>
          <a:p>
            <a:pPr algn="ctr"/>
            <a:r>
              <a:rPr lang="en-US" sz="4400" b="1" dirty="0" smtClean="0">
                <a:latin typeface="Calibri" pitchFamily="34" charset="0"/>
              </a:rPr>
              <a:t>Process </a:t>
            </a:r>
            <a:r>
              <a:rPr lang="en-US" sz="4400" b="1" dirty="0">
                <a:latin typeface="Calibri" pitchFamily="34" charset="0"/>
              </a:rPr>
              <a:t>for Student</a:t>
            </a:r>
          </a:p>
          <a:p>
            <a:pPr algn="ctr"/>
            <a:endParaRPr lang="en-US" sz="1000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6536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Watch a Video Demo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7212"/>
            <a:ext cx="8839200" cy="5691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7907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839199" cy="563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Apply online for Online Application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800600" y="5181600"/>
            <a:ext cx="1600200" cy="685800"/>
          </a:xfrm>
          <a:prstGeom prst="wedgeRoundRectCallout">
            <a:avLst>
              <a:gd name="adj1" fmla="val -138585"/>
              <a:gd name="adj2" fmla="val 365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Apply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5524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609600"/>
            <a:ext cx="8763000" cy="55626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Agreement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172200" y="4724400"/>
            <a:ext cx="2667000" cy="838200"/>
          </a:xfrm>
          <a:prstGeom prst="wedgeRoundRectCallout">
            <a:avLst>
              <a:gd name="adj1" fmla="val -99019"/>
              <a:gd name="adj2" fmla="val 1069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After carefully read &amp; understood click on Proceed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714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685800"/>
            <a:ext cx="8839200" cy="54864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Registration Information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172200" y="3989614"/>
            <a:ext cx="2209800" cy="533400"/>
          </a:xfrm>
          <a:prstGeom prst="wedgeRoundRectCallout">
            <a:avLst>
              <a:gd name="adj1" fmla="val -98389"/>
              <a:gd name="adj2" fmla="val 883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Proceed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8377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666750"/>
            <a:ext cx="8763000" cy="550545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Registration Information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334000" y="5029200"/>
            <a:ext cx="2133600" cy="609600"/>
          </a:xfrm>
          <a:prstGeom prst="wedgeRoundRectCallout">
            <a:avLst>
              <a:gd name="adj1" fmla="val -74574"/>
              <a:gd name="adj2" fmla="val 995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Register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5746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609600"/>
            <a:ext cx="8763000" cy="55626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Rounded Rectangular Callout 4"/>
          <p:cNvSpPr/>
          <p:nvPr/>
        </p:nvSpPr>
        <p:spPr>
          <a:xfrm>
            <a:off x="6324600" y="4648200"/>
            <a:ext cx="2209800" cy="838200"/>
          </a:xfrm>
          <a:prstGeom prst="wedgeRoundRectCallout">
            <a:avLst>
              <a:gd name="adj1" fmla="val -80603"/>
              <a:gd name="adj2" fmla="val 990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Validate your Registration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Registration Information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768805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Login Detail via SMS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1" y="581247"/>
            <a:ext cx="6857998" cy="5743353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4184377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533400"/>
            <a:ext cx="8763000" cy="56388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Login Detail via SMS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867400" y="4724400"/>
            <a:ext cx="2133600" cy="762000"/>
          </a:xfrm>
          <a:prstGeom prst="wedgeRoundRectCallout">
            <a:avLst>
              <a:gd name="adj1" fmla="val -104506"/>
              <a:gd name="adj2" fmla="val 853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Proceed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8324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685800"/>
            <a:ext cx="8696325" cy="54864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Confirmation about changed password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914400" y="4800600"/>
            <a:ext cx="1676400" cy="609600"/>
          </a:xfrm>
          <a:prstGeom prst="wedgeRoundRectCallout">
            <a:avLst>
              <a:gd name="adj1" fmla="val 120292"/>
              <a:gd name="adj2" fmla="val 1205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Yes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1435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" y="762000"/>
            <a:ext cx="8610600" cy="46482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Login with New Password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867400" y="3962400"/>
            <a:ext cx="1828800" cy="762000"/>
          </a:xfrm>
          <a:prstGeom prst="wedgeRoundRectCallout">
            <a:avLst>
              <a:gd name="adj1" fmla="val -117470"/>
              <a:gd name="adj2" fmla="val 669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7802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839200" cy="569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8638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Visit on </a:t>
            </a:r>
            <a:r>
              <a:rPr lang="en-US" sz="2400" u="sng" dirty="0" smtClean="0">
                <a:solidFill>
                  <a:schemeClr val="tx2">
                    <a:lumMod val="50000"/>
                  </a:schemeClr>
                </a:solidFill>
              </a:rPr>
              <a:t>mum.digitaluniverisity.ac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&amp; Apply for Online Admission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4495800" y="1447800"/>
            <a:ext cx="1828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6858000" y="2362200"/>
            <a:ext cx="2057400" cy="914400"/>
          </a:xfrm>
          <a:prstGeom prst="wedgeRoundRectCallout">
            <a:avLst>
              <a:gd name="adj1" fmla="val -124944"/>
              <a:gd name="adj2" fmla="val -1335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Click on ‘</a:t>
            </a:r>
            <a:r>
              <a:rPr lang="en-US" sz="1600" dirty="0"/>
              <a:t>Pre-Admission Online Registration</a:t>
            </a:r>
            <a:r>
              <a:rPr lang="en-US" sz="1600" dirty="0" smtClean="0"/>
              <a:t>’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677024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685800"/>
            <a:ext cx="8839200" cy="54864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Update Profile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7086600" y="2231571"/>
            <a:ext cx="1886857" cy="740229"/>
          </a:xfrm>
          <a:prstGeom prst="wedgeRoundRectCallout">
            <a:avLst>
              <a:gd name="adj1" fmla="val -113545"/>
              <a:gd name="adj2" fmla="val -779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 Profile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7835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685800"/>
            <a:ext cx="8839200" cy="54102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Upload Profile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60960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Note: You have scanned images of Photos &amp; Signs in </a:t>
            </a:r>
          </a:p>
          <a:p>
            <a:r>
              <a:rPr lang="en-US" sz="2200" b="1" dirty="0"/>
              <a:t> </a:t>
            </a:r>
            <a:r>
              <a:rPr lang="en-US" sz="2200" b="1" dirty="0" smtClean="0"/>
              <a:t>        .</a:t>
            </a:r>
            <a:r>
              <a:rPr lang="en-US" sz="2200" b="1" dirty="0" err="1" smtClean="0"/>
              <a:t>jpge</a:t>
            </a:r>
            <a:r>
              <a:rPr lang="en-US" sz="2200" b="1" dirty="0" smtClean="0"/>
              <a:t> format </a:t>
            </a:r>
            <a:endParaRPr lang="en-US" sz="2200" b="1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6553200" y="3390900"/>
            <a:ext cx="2438400" cy="800100"/>
          </a:xfrm>
          <a:prstGeom prst="wedgeRoundRectCallout">
            <a:avLst>
              <a:gd name="adj1" fmla="val -143493"/>
              <a:gd name="adj2" fmla="val -923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 to upload photo &amp; 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9052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970503"/>
            <a:ext cx="8839200" cy="5201697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71735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Use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CCaNaD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software for cropping &amp; uploading the photo &amp; sign in proper format.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5715000" y="2743201"/>
            <a:ext cx="1905000" cy="533400"/>
          </a:xfrm>
          <a:prstGeom prst="wedgeRoundRectCallout">
            <a:avLst>
              <a:gd name="adj1" fmla="val 92633"/>
              <a:gd name="adj2" fmla="val -1693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Browse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6799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762720"/>
            <a:ext cx="8763000" cy="533256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886200" y="3432629"/>
            <a:ext cx="2057400" cy="685800"/>
          </a:xfrm>
          <a:prstGeom prst="wedgeRoundRectCallout">
            <a:avLst>
              <a:gd name="adj1" fmla="val 97200"/>
              <a:gd name="adj2" fmla="val -1738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Upload As Photograph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Upload Photograph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5567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609600"/>
            <a:ext cx="8653463" cy="55626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Verify Uploaded Photograph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879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609600"/>
            <a:ext cx="8839200" cy="55626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Rounded Rectangular Callout 4"/>
          <p:cNvSpPr/>
          <p:nvPr/>
        </p:nvSpPr>
        <p:spPr>
          <a:xfrm>
            <a:off x="4579257" y="5410200"/>
            <a:ext cx="1752600" cy="609600"/>
          </a:xfrm>
          <a:prstGeom prst="wedgeRoundRectCallout">
            <a:avLst>
              <a:gd name="adj1" fmla="val -131231"/>
              <a:gd name="adj2" fmla="val -2018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sign image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183743" y="1905000"/>
            <a:ext cx="1981200" cy="914400"/>
          </a:xfrm>
          <a:prstGeom prst="wedgeRoundRectCallout">
            <a:avLst>
              <a:gd name="adj1" fmla="val 88591"/>
              <a:gd name="adj2" fmla="val 1407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After select image click on crop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Crop Signature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9026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829" y="685800"/>
            <a:ext cx="8784771" cy="54102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Upload Cropped Signature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586843" y="4953000"/>
            <a:ext cx="1970314" cy="762000"/>
          </a:xfrm>
          <a:prstGeom prst="wedgeRoundRectCallout">
            <a:avLst>
              <a:gd name="adj1" fmla="val 117001"/>
              <a:gd name="adj2" fmla="val -914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Upload Cropped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6803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685800"/>
            <a:ext cx="8839200" cy="54864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Uploading Cropped Image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5596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609600"/>
            <a:ext cx="8839200" cy="55626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Verify Uploaded Sign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524000" y="5036457"/>
            <a:ext cx="2133600" cy="609600"/>
          </a:xfrm>
          <a:prstGeom prst="wedgeRoundRectCallout">
            <a:avLst>
              <a:gd name="adj1" fmla="val 133651"/>
              <a:gd name="adj2" fmla="val 1005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After verification click on Proceed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2619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25" y="609600"/>
            <a:ext cx="8791575" cy="55626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Personal Details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781800" y="3810000"/>
            <a:ext cx="2057400" cy="838200"/>
          </a:xfrm>
          <a:prstGeom prst="wedgeRoundRectCallout">
            <a:avLst>
              <a:gd name="adj1" fmla="val -104078"/>
              <a:gd name="adj2" fmla="val -1418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Personal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2275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Know About Online Admissions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839199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9165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738" y="628650"/>
            <a:ext cx="8805862" cy="554355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Enter Personal Details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0801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533400"/>
            <a:ext cx="8839200" cy="56388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Enter Address Details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200400" y="4038600"/>
            <a:ext cx="2057400" cy="838200"/>
          </a:xfrm>
          <a:prstGeom prst="wedgeRoundRectCallout">
            <a:avLst>
              <a:gd name="adj1" fmla="val -104078"/>
              <a:gd name="adj2" fmla="val -1418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Address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9828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609600"/>
            <a:ext cx="8839200" cy="54864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Enter Address Details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019800" y="5029200"/>
            <a:ext cx="1676400" cy="609600"/>
          </a:xfrm>
          <a:prstGeom prst="wedgeRoundRectCallout">
            <a:avLst>
              <a:gd name="adj1" fmla="val -125466"/>
              <a:gd name="adj2" fmla="val 590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Save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0376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609600"/>
            <a:ext cx="8796338" cy="5562599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Enter Contact Details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324600" y="4114800"/>
            <a:ext cx="2057400" cy="838200"/>
          </a:xfrm>
          <a:prstGeom prst="wedgeRoundRectCallout">
            <a:avLst>
              <a:gd name="adj1" fmla="val -104078"/>
              <a:gd name="adj2" fmla="val -1418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Contact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750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685800"/>
            <a:ext cx="8763000" cy="54102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Enter Contact Details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410200" y="4008664"/>
            <a:ext cx="1905000" cy="571500"/>
          </a:xfrm>
          <a:prstGeom prst="wedgeRoundRectCallout">
            <a:avLst>
              <a:gd name="adj1" fmla="val -80839"/>
              <a:gd name="adj2" fmla="val 1386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Save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9596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24" y="685800"/>
            <a:ext cx="8791576" cy="548163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Enter Reservation Details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962400" y="4419600"/>
            <a:ext cx="2514600" cy="838200"/>
          </a:xfrm>
          <a:prstGeom prst="wedgeRoundRectCallout">
            <a:avLst>
              <a:gd name="adj1" fmla="val -104078"/>
              <a:gd name="adj2" fmla="val -1418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Reservation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6183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685800"/>
            <a:ext cx="8763000" cy="5486399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Enter Reservation Details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715000" y="4699907"/>
            <a:ext cx="1905000" cy="571500"/>
          </a:xfrm>
          <a:prstGeom prst="wedgeRoundRectCallout">
            <a:avLst>
              <a:gd name="adj1" fmla="val -108268"/>
              <a:gd name="adj2" fmla="val 1412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Save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6746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685800"/>
            <a:ext cx="8839200" cy="54102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Rounded Rectangular Callout 4"/>
          <p:cNvSpPr/>
          <p:nvPr/>
        </p:nvSpPr>
        <p:spPr>
          <a:xfrm>
            <a:off x="6858000" y="4419600"/>
            <a:ext cx="2057400" cy="838200"/>
          </a:xfrm>
          <a:prstGeom prst="wedgeRoundRectCallout">
            <a:avLst>
              <a:gd name="adj1" fmla="val -104078"/>
              <a:gd name="adj2" fmla="val -1418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Educational Details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Enter Educational Details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570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609600"/>
            <a:ext cx="8839200" cy="54864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Rounded Rectangular Callout 4"/>
          <p:cNvSpPr/>
          <p:nvPr/>
        </p:nvSpPr>
        <p:spPr>
          <a:xfrm>
            <a:off x="5424714" y="4572000"/>
            <a:ext cx="1905000" cy="571500"/>
          </a:xfrm>
          <a:prstGeom prst="wedgeRoundRectCallout">
            <a:avLst>
              <a:gd name="adj1" fmla="val -84649"/>
              <a:gd name="adj2" fmla="val 1056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Save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Enter Educational Details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123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533400"/>
            <a:ext cx="8839200" cy="55626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Rounded Rectangular Callout 4"/>
          <p:cNvSpPr/>
          <p:nvPr/>
        </p:nvSpPr>
        <p:spPr>
          <a:xfrm>
            <a:off x="5424714" y="4572000"/>
            <a:ext cx="1905000" cy="571500"/>
          </a:xfrm>
          <a:prstGeom prst="wedgeRoundRectCallout">
            <a:avLst>
              <a:gd name="adj1" fmla="val -84649"/>
              <a:gd name="adj2" fmla="val 1056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Save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Enter Educational Details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72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What all do you need to apply?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1"/>
            <a:ext cx="8915400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1655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609600"/>
            <a:ext cx="8839199" cy="54864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Enter Educational Details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715000" y="4953000"/>
            <a:ext cx="2057400" cy="533400"/>
          </a:xfrm>
          <a:prstGeom prst="wedgeRoundRectCallout">
            <a:avLst>
              <a:gd name="adj1" fmla="val -93373"/>
              <a:gd name="adj2" fmla="val 757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Proceed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528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1" y="533400"/>
            <a:ext cx="8839200" cy="55626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Profile Status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477000" y="4876800"/>
            <a:ext cx="2286000" cy="609600"/>
          </a:xfrm>
          <a:prstGeom prst="wedgeRoundRectCallout">
            <a:avLst>
              <a:gd name="adj1" fmla="val -87141"/>
              <a:gd name="adj2" fmla="val -640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 to Apply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5080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1" y="609600"/>
            <a:ext cx="8839200" cy="5486399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Course wise Schedule Details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2971800" y="4586514"/>
            <a:ext cx="1981200" cy="685800"/>
          </a:xfrm>
          <a:prstGeom prst="wedgeRoundRectCallout">
            <a:avLst>
              <a:gd name="adj1" fmla="val 98320"/>
              <a:gd name="adj2" fmla="val 1185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 Schedule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2677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609600"/>
            <a:ext cx="8839200" cy="54864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Course Selection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638800" y="3733800"/>
            <a:ext cx="1905000" cy="838200"/>
          </a:xfrm>
          <a:prstGeom prst="wedgeRoundRectCallout">
            <a:avLst>
              <a:gd name="adj1" fmla="val -87654"/>
              <a:gd name="adj2" fmla="val 644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Search Courses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6756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619125"/>
            <a:ext cx="8839199" cy="555307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Select Last Qualifying Exam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019800" y="4800600"/>
            <a:ext cx="2133600" cy="609600"/>
          </a:xfrm>
          <a:prstGeom prst="wedgeRoundRectCallout">
            <a:avLst>
              <a:gd name="adj1" fmla="val -102239"/>
              <a:gd name="adj2" fmla="val 1005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Proceed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3998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685800"/>
            <a:ext cx="8839200" cy="54864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View College List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6444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609601"/>
            <a:ext cx="8839200" cy="54864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Select College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943600" y="3581400"/>
            <a:ext cx="1905000" cy="762000"/>
          </a:xfrm>
          <a:prstGeom prst="wedgeRoundRectCallout">
            <a:avLst>
              <a:gd name="adj1" fmla="val 68963"/>
              <a:gd name="adj2" fmla="val -1037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 for Search College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553200" y="5029200"/>
            <a:ext cx="1905000" cy="533400"/>
          </a:xfrm>
          <a:prstGeom prst="wedgeRoundRectCallout">
            <a:avLst>
              <a:gd name="adj1" fmla="val 44208"/>
              <a:gd name="adj2" fmla="val 1120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185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1" y="685800"/>
            <a:ext cx="8839200" cy="54102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Select Medium &amp; Appearing Papers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943600" y="4800600"/>
            <a:ext cx="1828800" cy="838200"/>
          </a:xfrm>
          <a:prstGeom prst="wedgeRoundRectCallout">
            <a:avLst>
              <a:gd name="adj1" fmla="val -85668"/>
              <a:gd name="adj2" fmla="val 857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Save &amp; Proceed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7228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685799"/>
            <a:ext cx="8839200" cy="548640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Submitting Document with Application Form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019800" y="4876800"/>
            <a:ext cx="2743200" cy="685800"/>
          </a:xfrm>
          <a:prstGeom prst="wedgeRoundRectCallout">
            <a:avLst>
              <a:gd name="adj1" fmla="val -82160"/>
              <a:gd name="adj2" fmla="val 1213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Save &amp; Proceed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5548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685800"/>
            <a:ext cx="8839200" cy="54102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Fees Details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867400" y="4572000"/>
            <a:ext cx="2209800" cy="685800"/>
          </a:xfrm>
          <a:prstGeom prst="wedgeRoundRectCallout">
            <a:avLst>
              <a:gd name="adj1" fmla="val -95292"/>
              <a:gd name="adj2" fmla="val 850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Proceed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0658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Who Can Apply?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1"/>
            <a:ext cx="8839200" cy="38861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9875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1" y="609600"/>
            <a:ext cx="8839200" cy="55626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Print e-Suvidha Ticket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6934200" y="4495800"/>
            <a:ext cx="1981200" cy="762000"/>
          </a:xfrm>
          <a:prstGeom prst="wedgeRoundRectCallout">
            <a:avLst>
              <a:gd name="adj1" fmla="val -143177"/>
              <a:gd name="adj2" fmla="val 1401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Print e-Suvidha Ticket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8493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609600"/>
            <a:ext cx="8839200" cy="55626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Print e-Suvidha Ticket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572000" y="4572000"/>
            <a:ext cx="1676400" cy="533400"/>
          </a:xfrm>
          <a:prstGeom prst="wedgeRoundRectCallout">
            <a:avLst>
              <a:gd name="adj1" fmla="val 76219"/>
              <a:gd name="adj2" fmla="val 730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Print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4930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558799"/>
            <a:ext cx="8839200" cy="561340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e-Suvidha Ticket: Verification Code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4572000" y="2209800"/>
            <a:ext cx="2286000" cy="533400"/>
          </a:xfrm>
          <a:prstGeom prst="wedgeRoundRectCallout">
            <a:avLst>
              <a:gd name="adj1" fmla="val 76262"/>
              <a:gd name="adj2" fmla="val -1905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Verification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5519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661987"/>
            <a:ext cx="8839199" cy="551021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Print Application Form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295400" y="5410200"/>
            <a:ext cx="1524000" cy="609600"/>
          </a:xfrm>
          <a:prstGeom prst="wedgeRoundRectCallout">
            <a:avLst>
              <a:gd name="adj1" fmla="val 108691"/>
              <a:gd name="adj2" fmla="val 449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4981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609600"/>
            <a:ext cx="8839200" cy="55626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Print Application Form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124200" y="4724400"/>
            <a:ext cx="1676400" cy="533400"/>
          </a:xfrm>
          <a:prstGeom prst="wedgeRoundRectCallout">
            <a:avLst>
              <a:gd name="adj1" fmla="val 76219"/>
              <a:gd name="adj2" fmla="val 730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Print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6868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687" y="609601"/>
            <a:ext cx="8810625" cy="5562599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Print Application Form (Student Copy)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6096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609601"/>
            <a:ext cx="8839200" cy="5486399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Print Application Form (College Copy)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4424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685800"/>
            <a:ext cx="8839199" cy="54102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Application Status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524000" y="3886200"/>
            <a:ext cx="2286000" cy="762000"/>
          </a:xfrm>
          <a:prstGeom prst="wedgeRoundRectCallout">
            <a:avLst>
              <a:gd name="adj1" fmla="val -70751"/>
              <a:gd name="adj2" fmla="val -1292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Application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3329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685800"/>
            <a:ext cx="8839200" cy="54102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Application Current Status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398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647700"/>
            <a:ext cx="8839200" cy="55245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Multi Course Multi College Selection Option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7499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Benefits to Applicants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839199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7301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1" y="657225"/>
            <a:ext cx="8839200" cy="551497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Application Status After College Form Submitted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4702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652462"/>
            <a:ext cx="8839200" cy="551973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Application Status After College Admission Confirmed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036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029361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Online </a:t>
            </a:r>
            <a:r>
              <a:rPr lang="en-US" sz="4000" b="1" dirty="0" smtClean="0">
                <a:solidFill>
                  <a:srgbClr val="002060"/>
                </a:solidFill>
              </a:rPr>
              <a:t>Application Process </a:t>
            </a:r>
            <a:r>
              <a:rPr lang="en-US" sz="4000" b="1" dirty="0">
                <a:solidFill>
                  <a:srgbClr val="002060"/>
                </a:solidFill>
              </a:rPr>
              <a:t>Completed</a:t>
            </a:r>
          </a:p>
        </p:txBody>
      </p:sp>
    </p:spTree>
    <p:extLst>
      <p:ext uri="{BB962C8B-B14F-4D97-AF65-F5344CB8AC3E}">
        <p14:creationId xmlns:p14="http://schemas.microsoft.com/office/powerpoint/2010/main" xmlns="" val="1262175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/>
              <a:t>Instructions for Filling up the Online Application Form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1" y="609600"/>
            <a:ext cx="8839200" cy="5729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4151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609600"/>
            <a:ext cx="5943600" cy="61722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Application process flow</a:t>
            </a:r>
          </a:p>
        </p:txBody>
      </p:sp>
    </p:spTree>
    <p:extLst>
      <p:ext uri="{BB962C8B-B14F-4D97-AF65-F5344CB8AC3E}">
        <p14:creationId xmlns:p14="http://schemas.microsoft.com/office/powerpoint/2010/main" xmlns="" val="3434883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173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Need Help?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839199" cy="5767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8776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709</TotalTime>
  <Words>415</Words>
  <Application>Microsoft Office PowerPoint</Application>
  <PresentationFormat>On-screen Show (4:3)</PresentationFormat>
  <Paragraphs>109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Arial</vt:lpstr>
      <vt:lpstr>Impact</vt:lpstr>
      <vt:lpstr>Calibri</vt:lpstr>
      <vt:lpstr>Arial Narrow</vt:lpstr>
      <vt:lpstr>Trebuchet MS</vt:lpstr>
      <vt:lpstr>Wingdings</vt:lpstr>
      <vt:lpstr>Georgia</vt:lpstr>
      <vt:lpstr>Times New Roman</vt:lpstr>
      <vt:lpstr>Slipstream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</vt:vector>
  </TitlesOfParts>
  <Company>Windows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45</cp:revision>
  <dcterms:created xsi:type="dcterms:W3CDTF">2013-04-22T12:07:14Z</dcterms:created>
  <dcterms:modified xsi:type="dcterms:W3CDTF">2017-02-15T09:11:02Z</dcterms:modified>
</cp:coreProperties>
</file>