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8"/>
  </p:notesMasterIdLst>
  <p:sldIdLst>
    <p:sldId id="256" r:id="rId2"/>
    <p:sldId id="268" r:id="rId3"/>
    <p:sldId id="274" r:id="rId4"/>
    <p:sldId id="275" r:id="rId5"/>
    <p:sldId id="276" r:id="rId6"/>
    <p:sldId id="272" r:id="rId7"/>
    <p:sldId id="273" r:id="rId8"/>
    <p:sldId id="267" r:id="rId9"/>
    <p:sldId id="258" r:id="rId10"/>
    <p:sldId id="277" r:id="rId11"/>
    <p:sldId id="278" r:id="rId12"/>
    <p:sldId id="279" r:id="rId13"/>
    <p:sldId id="260" r:id="rId14"/>
    <p:sldId id="261" r:id="rId15"/>
    <p:sldId id="262" r:id="rId16"/>
    <p:sldId id="266" r:id="rId17"/>
  </p:sldIdLst>
  <p:sldSz cx="9906000" cy="6858000" type="A4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17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7" autoAdjust="0"/>
    <p:restoredTop sz="90485" autoAdjust="0"/>
  </p:normalViewPr>
  <p:slideViewPr>
    <p:cSldViewPr>
      <p:cViewPr varScale="1">
        <p:scale>
          <a:sx n="66" d="100"/>
          <a:sy n="66" d="100"/>
        </p:scale>
        <p:origin x="-1338" y="-96"/>
      </p:cViewPr>
      <p:guideLst>
        <p:guide orient="horz" pos="2880"/>
        <p:guide pos="17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FE1C4C-8B6B-4037-B444-382C2D98C3D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C77F62-C287-45D5-B8C0-2A504B7BCC8F}">
      <dgm:prSet phldrT="[Text]" custT="1"/>
      <dgm:spPr/>
      <dgm:t>
        <a:bodyPr/>
        <a:lstStyle/>
        <a:p>
          <a:r>
            <a:rPr lang="en-US" sz="2400" b="1" dirty="0" smtClean="0"/>
            <a:t>What is Psychometric Test?</a:t>
          </a:r>
        </a:p>
      </dgm:t>
    </dgm:pt>
    <dgm:pt modelId="{987C0E7D-8D1F-48E4-85E1-A18C786EC6C1}" type="parTrans" cxnId="{A0860C16-D241-416B-9452-8963AC4BF3D7}">
      <dgm:prSet/>
      <dgm:spPr/>
      <dgm:t>
        <a:bodyPr/>
        <a:lstStyle/>
        <a:p>
          <a:endParaRPr lang="en-US"/>
        </a:p>
      </dgm:t>
    </dgm:pt>
    <dgm:pt modelId="{55A084DD-B42C-427D-82D2-48BE6B964C1D}" type="sibTrans" cxnId="{A0860C16-D241-416B-9452-8963AC4BF3D7}">
      <dgm:prSet/>
      <dgm:spPr/>
      <dgm:t>
        <a:bodyPr/>
        <a:lstStyle/>
        <a:p>
          <a:endParaRPr lang="en-US"/>
        </a:p>
      </dgm:t>
    </dgm:pt>
    <dgm:pt modelId="{350BC500-4544-452C-9AB2-13E89516EC95}">
      <dgm:prSet phldrT="[Text]" custT="1"/>
      <dgm:spPr/>
      <dgm:t>
        <a:bodyPr/>
        <a:lstStyle/>
        <a:p>
          <a:r>
            <a:rPr lang="en-US" sz="1800" dirty="0" smtClean="0"/>
            <a:t>Personality and Aptitude Assessment</a:t>
          </a:r>
          <a:endParaRPr lang="en-US" sz="1800" dirty="0"/>
        </a:p>
      </dgm:t>
    </dgm:pt>
    <dgm:pt modelId="{4D642834-DE8E-4271-859A-C3FC2AFA4737}" type="parTrans" cxnId="{1723ED74-2995-4FA5-AF73-C1FBEBEAD2AC}">
      <dgm:prSet/>
      <dgm:spPr/>
      <dgm:t>
        <a:bodyPr/>
        <a:lstStyle/>
        <a:p>
          <a:endParaRPr lang="en-US"/>
        </a:p>
      </dgm:t>
    </dgm:pt>
    <dgm:pt modelId="{B69036F8-9331-4AD5-B019-6FFC482A9B1D}" type="sibTrans" cxnId="{1723ED74-2995-4FA5-AF73-C1FBEBEAD2AC}">
      <dgm:prSet/>
      <dgm:spPr/>
      <dgm:t>
        <a:bodyPr/>
        <a:lstStyle/>
        <a:p>
          <a:endParaRPr lang="en-US"/>
        </a:p>
      </dgm:t>
    </dgm:pt>
    <dgm:pt modelId="{5CA4261C-996A-4AF6-AD8E-F0AB445A727A}">
      <dgm:prSet phldrT="[Text]" custT="1"/>
      <dgm:spPr/>
      <dgm:t>
        <a:bodyPr/>
        <a:lstStyle/>
        <a:p>
          <a:r>
            <a:rPr lang="en-US" sz="1800" dirty="0" smtClean="0"/>
            <a:t>Multiple choice questions</a:t>
          </a:r>
          <a:endParaRPr lang="en-US" sz="1800" dirty="0"/>
        </a:p>
      </dgm:t>
    </dgm:pt>
    <dgm:pt modelId="{229C838B-D16C-4A05-BA0F-79C21662E99F}" type="parTrans" cxnId="{48CBE128-F378-4756-999B-980697158D78}">
      <dgm:prSet/>
      <dgm:spPr/>
      <dgm:t>
        <a:bodyPr/>
        <a:lstStyle/>
        <a:p>
          <a:endParaRPr lang="en-US"/>
        </a:p>
      </dgm:t>
    </dgm:pt>
    <dgm:pt modelId="{034FAF08-7256-4A97-81BF-970618608055}" type="sibTrans" cxnId="{48CBE128-F378-4756-999B-980697158D78}">
      <dgm:prSet/>
      <dgm:spPr/>
      <dgm:t>
        <a:bodyPr/>
        <a:lstStyle/>
        <a:p>
          <a:endParaRPr lang="en-US"/>
        </a:p>
      </dgm:t>
    </dgm:pt>
    <dgm:pt modelId="{CCC91974-90EE-4805-9EB5-628D2BEB1DAC}">
      <dgm:prSet phldrT="[Text]" custT="1"/>
      <dgm:spPr/>
      <dgm:t>
        <a:bodyPr/>
        <a:lstStyle/>
        <a:p>
          <a:r>
            <a:rPr lang="en-US" sz="2400" b="1" dirty="0" smtClean="0"/>
            <a:t>How Does It Help?</a:t>
          </a:r>
          <a:endParaRPr lang="en-US" sz="2400" b="1" dirty="0"/>
        </a:p>
      </dgm:t>
    </dgm:pt>
    <dgm:pt modelId="{315DB32A-BB5D-4069-86EC-F0DFF702FFEA}" type="parTrans" cxnId="{FC31C3D1-FDA4-4728-BEE4-8C69C50E550E}">
      <dgm:prSet/>
      <dgm:spPr/>
      <dgm:t>
        <a:bodyPr/>
        <a:lstStyle/>
        <a:p>
          <a:endParaRPr lang="en-US"/>
        </a:p>
      </dgm:t>
    </dgm:pt>
    <dgm:pt modelId="{06ED21A7-075F-4B65-BC1C-CF1681B4432A}" type="sibTrans" cxnId="{FC31C3D1-FDA4-4728-BEE4-8C69C50E550E}">
      <dgm:prSet/>
      <dgm:spPr/>
      <dgm:t>
        <a:bodyPr/>
        <a:lstStyle/>
        <a:p>
          <a:endParaRPr lang="en-US"/>
        </a:p>
      </dgm:t>
    </dgm:pt>
    <dgm:pt modelId="{AB83B8C8-42C7-4E37-B500-6E52ECB2B0B8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1800" dirty="0" smtClean="0"/>
            <a:t>Initiate Career Discussion</a:t>
          </a:r>
          <a:endParaRPr lang="en-US" sz="1800" dirty="0"/>
        </a:p>
      </dgm:t>
    </dgm:pt>
    <dgm:pt modelId="{ED2AFD6E-B2DF-421C-8DAF-2E75CC987FB7}" type="parTrans" cxnId="{B530AAA3-4DA1-4466-8BD9-F61EA296FBE1}">
      <dgm:prSet/>
      <dgm:spPr/>
      <dgm:t>
        <a:bodyPr/>
        <a:lstStyle/>
        <a:p>
          <a:endParaRPr lang="en-US"/>
        </a:p>
      </dgm:t>
    </dgm:pt>
    <dgm:pt modelId="{B306DB27-D072-4E59-AFF3-B9C353C2FC2D}" type="sibTrans" cxnId="{B530AAA3-4DA1-4466-8BD9-F61EA296FBE1}">
      <dgm:prSet/>
      <dgm:spPr/>
      <dgm:t>
        <a:bodyPr/>
        <a:lstStyle/>
        <a:p>
          <a:endParaRPr lang="en-US"/>
        </a:p>
      </dgm:t>
    </dgm:pt>
    <dgm:pt modelId="{6E4EC850-6479-4E51-AB52-886F6AE5000E}">
      <dgm:prSet phldrT="[Text]" custT="1"/>
      <dgm:spPr/>
      <dgm:t>
        <a:bodyPr/>
        <a:lstStyle/>
        <a:p>
          <a:r>
            <a:rPr lang="en-US" sz="2400" b="1" dirty="0" smtClean="0"/>
            <a:t>Points to Remember</a:t>
          </a:r>
          <a:endParaRPr lang="en-US" sz="2400" b="1" dirty="0"/>
        </a:p>
      </dgm:t>
    </dgm:pt>
    <dgm:pt modelId="{EDA4ED6D-711C-4662-AA78-9F8AC58B0FEE}" type="parTrans" cxnId="{939F53AE-4EFC-49F1-ABCC-0B7B3F948099}">
      <dgm:prSet/>
      <dgm:spPr/>
      <dgm:t>
        <a:bodyPr/>
        <a:lstStyle/>
        <a:p>
          <a:endParaRPr lang="en-US"/>
        </a:p>
      </dgm:t>
    </dgm:pt>
    <dgm:pt modelId="{466B9F3A-257B-4629-A494-623F072DE242}" type="sibTrans" cxnId="{939F53AE-4EFC-49F1-ABCC-0B7B3F948099}">
      <dgm:prSet/>
      <dgm:spPr/>
      <dgm:t>
        <a:bodyPr/>
        <a:lstStyle/>
        <a:p>
          <a:endParaRPr lang="en-US"/>
        </a:p>
      </dgm:t>
    </dgm:pt>
    <dgm:pt modelId="{7D9875EE-48C2-41F4-8542-F71797D57DFE}">
      <dgm:prSet phldrT="[Text]" custT="1"/>
      <dgm:spPr/>
      <dgm:t>
        <a:bodyPr/>
        <a:lstStyle/>
        <a:p>
          <a:r>
            <a:rPr lang="en-US" sz="1800" dirty="0" smtClean="0"/>
            <a:t>It is a tool not a decision maker</a:t>
          </a:r>
          <a:endParaRPr lang="en-US" sz="1800" dirty="0"/>
        </a:p>
      </dgm:t>
    </dgm:pt>
    <dgm:pt modelId="{68BD2B8D-6B88-4776-BB56-8F966486A3F0}" type="parTrans" cxnId="{72B0F828-F77D-421E-9502-B1C2B86DB7CB}">
      <dgm:prSet/>
      <dgm:spPr/>
      <dgm:t>
        <a:bodyPr/>
        <a:lstStyle/>
        <a:p>
          <a:endParaRPr lang="en-US"/>
        </a:p>
      </dgm:t>
    </dgm:pt>
    <dgm:pt modelId="{4C27AFCA-D0A0-4B94-BD07-EBBD81D457C7}" type="sibTrans" cxnId="{72B0F828-F77D-421E-9502-B1C2B86DB7CB}">
      <dgm:prSet/>
      <dgm:spPr/>
      <dgm:t>
        <a:bodyPr/>
        <a:lstStyle/>
        <a:p>
          <a:endParaRPr lang="en-US"/>
        </a:p>
      </dgm:t>
    </dgm:pt>
    <dgm:pt modelId="{D7DDD7EA-EA1D-49EE-A2D7-65B2C3941DC4}">
      <dgm:prSet phldrT="[Text]" custT="1"/>
      <dgm:spPr/>
      <dgm:t>
        <a:bodyPr/>
        <a:lstStyle/>
        <a:p>
          <a:r>
            <a:rPr lang="en-US" sz="1800" dirty="0" smtClean="0"/>
            <a:t>Directly related to student’s honesty</a:t>
          </a:r>
          <a:endParaRPr lang="en-US" sz="1800" dirty="0"/>
        </a:p>
      </dgm:t>
    </dgm:pt>
    <dgm:pt modelId="{B5885219-E9F1-48A2-A23A-4434338F910D}" type="parTrans" cxnId="{D196239A-B81F-4FBD-B3DB-DC92D50D0B1C}">
      <dgm:prSet/>
      <dgm:spPr/>
      <dgm:t>
        <a:bodyPr/>
        <a:lstStyle/>
        <a:p>
          <a:endParaRPr lang="en-US"/>
        </a:p>
      </dgm:t>
    </dgm:pt>
    <dgm:pt modelId="{2CEFDA35-6862-4E6D-9D21-273B3C1E364C}" type="sibTrans" cxnId="{D196239A-B81F-4FBD-B3DB-DC92D50D0B1C}">
      <dgm:prSet/>
      <dgm:spPr/>
      <dgm:t>
        <a:bodyPr/>
        <a:lstStyle/>
        <a:p>
          <a:endParaRPr lang="en-US"/>
        </a:p>
      </dgm:t>
    </dgm:pt>
    <dgm:pt modelId="{0CD2CA05-8BD5-4236-B5A2-A47EBF7D1847}">
      <dgm:prSet phldrT="[Text]" custT="1"/>
      <dgm:spPr/>
      <dgm:t>
        <a:bodyPr/>
        <a:lstStyle/>
        <a:p>
          <a:r>
            <a:rPr lang="en-US" sz="1800" dirty="0" smtClean="0"/>
            <a:t>Psychological profiling</a:t>
          </a:r>
          <a:endParaRPr lang="en-US" sz="1800" dirty="0"/>
        </a:p>
      </dgm:t>
    </dgm:pt>
    <dgm:pt modelId="{AF71D2EA-5E2A-4995-A0DB-495B72998C7A}" type="parTrans" cxnId="{E4C26D44-F598-4FD3-8703-252E5E17FE9D}">
      <dgm:prSet/>
      <dgm:spPr/>
      <dgm:t>
        <a:bodyPr/>
        <a:lstStyle/>
        <a:p>
          <a:endParaRPr lang="en-US"/>
        </a:p>
      </dgm:t>
    </dgm:pt>
    <dgm:pt modelId="{EAA60877-073F-4268-A23D-3C79515E2EEA}" type="sibTrans" cxnId="{E4C26D44-F598-4FD3-8703-252E5E17FE9D}">
      <dgm:prSet/>
      <dgm:spPr/>
      <dgm:t>
        <a:bodyPr/>
        <a:lstStyle/>
        <a:p>
          <a:endParaRPr lang="en-US"/>
        </a:p>
      </dgm:t>
    </dgm:pt>
    <dgm:pt modelId="{9E871199-647E-436F-9532-4283070D8B47}">
      <dgm:prSet phldrT="[Text]" custT="1"/>
      <dgm:spPr/>
      <dgm:t>
        <a:bodyPr/>
        <a:lstStyle/>
        <a:p>
          <a:r>
            <a:rPr lang="en-US" sz="1800" dirty="0" smtClean="0"/>
            <a:t>Honestly </a:t>
          </a:r>
          <a:r>
            <a:rPr lang="en-US" sz="1800" b="0" i="0" dirty="0" smtClean="0"/>
            <a:t>∝ Accuracy</a:t>
          </a:r>
          <a:endParaRPr lang="en-US" sz="1800" dirty="0"/>
        </a:p>
      </dgm:t>
    </dgm:pt>
    <dgm:pt modelId="{12333741-6D27-4640-9224-945C7464F4FE}" type="parTrans" cxnId="{C5401E2B-C6EF-4169-8CF4-35EF9F044E3D}">
      <dgm:prSet/>
      <dgm:spPr/>
      <dgm:t>
        <a:bodyPr/>
        <a:lstStyle/>
        <a:p>
          <a:endParaRPr lang="en-US"/>
        </a:p>
      </dgm:t>
    </dgm:pt>
    <dgm:pt modelId="{036DAE7B-B490-4F0F-9D07-028F768FA0C6}" type="sibTrans" cxnId="{C5401E2B-C6EF-4169-8CF4-35EF9F044E3D}">
      <dgm:prSet/>
      <dgm:spPr/>
      <dgm:t>
        <a:bodyPr/>
        <a:lstStyle/>
        <a:p>
          <a:endParaRPr lang="en-US"/>
        </a:p>
      </dgm:t>
    </dgm:pt>
    <dgm:pt modelId="{7213AD61-272A-441A-AAA3-0A103624A9C8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1800" dirty="0" smtClean="0"/>
            <a:t>Sense of direction</a:t>
          </a:r>
          <a:endParaRPr lang="en-US" sz="1800" dirty="0"/>
        </a:p>
      </dgm:t>
    </dgm:pt>
    <dgm:pt modelId="{7D52F528-FA06-482D-99B5-0D5AD1A7A86C}" type="parTrans" cxnId="{0DD70F9C-D74A-4906-B7E9-D2E70B3D2024}">
      <dgm:prSet/>
      <dgm:spPr/>
      <dgm:t>
        <a:bodyPr/>
        <a:lstStyle/>
        <a:p>
          <a:endParaRPr lang="en-US"/>
        </a:p>
      </dgm:t>
    </dgm:pt>
    <dgm:pt modelId="{477C2BC6-018A-40AF-B8EC-B92E66C29DC2}" type="sibTrans" cxnId="{0DD70F9C-D74A-4906-B7E9-D2E70B3D2024}">
      <dgm:prSet/>
      <dgm:spPr/>
      <dgm:t>
        <a:bodyPr/>
        <a:lstStyle/>
        <a:p>
          <a:endParaRPr lang="en-US"/>
        </a:p>
      </dgm:t>
    </dgm:pt>
    <dgm:pt modelId="{51EBCA07-B2B5-4FB6-87EC-97EF82CDBC67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1800" dirty="0" smtClean="0"/>
            <a:t>Scientific approach to decision making	</a:t>
          </a:r>
          <a:endParaRPr lang="en-US" sz="1800" dirty="0"/>
        </a:p>
      </dgm:t>
    </dgm:pt>
    <dgm:pt modelId="{DD0ED899-7289-421B-8C37-6F079C7FC108}" type="parTrans" cxnId="{181E813D-8551-4E04-9B58-4957203E3A13}">
      <dgm:prSet/>
      <dgm:spPr/>
      <dgm:t>
        <a:bodyPr/>
        <a:lstStyle/>
        <a:p>
          <a:endParaRPr lang="en-US"/>
        </a:p>
      </dgm:t>
    </dgm:pt>
    <dgm:pt modelId="{7A4A6C8C-78AC-4601-A2B7-0E1D8D296EA7}" type="sibTrans" cxnId="{181E813D-8551-4E04-9B58-4957203E3A13}">
      <dgm:prSet/>
      <dgm:spPr/>
      <dgm:t>
        <a:bodyPr/>
        <a:lstStyle/>
        <a:p>
          <a:endParaRPr lang="en-US"/>
        </a:p>
      </dgm:t>
    </dgm:pt>
    <dgm:pt modelId="{2347C10E-00DE-4F0D-A9A7-4EEFF550B0AB}">
      <dgm:prSet phldrT="[Text]" custT="1"/>
      <dgm:spPr/>
      <dgm:t>
        <a:bodyPr/>
        <a:lstStyle/>
        <a:p>
          <a:r>
            <a:rPr lang="en-US" sz="1800" dirty="0" smtClean="0"/>
            <a:t>Should have an open mind when reading and analyzing</a:t>
          </a:r>
          <a:endParaRPr lang="en-US" sz="1800" dirty="0"/>
        </a:p>
      </dgm:t>
    </dgm:pt>
    <dgm:pt modelId="{5FBEFE4E-C27F-497A-8AD2-04905F5F5E60}" type="parTrans" cxnId="{97339E01-DFC4-40A5-84D3-D404543A2424}">
      <dgm:prSet/>
      <dgm:spPr/>
      <dgm:t>
        <a:bodyPr/>
        <a:lstStyle/>
        <a:p>
          <a:endParaRPr lang="en-US"/>
        </a:p>
      </dgm:t>
    </dgm:pt>
    <dgm:pt modelId="{CABCE904-7091-433A-91FA-CD39996E885A}" type="sibTrans" cxnId="{97339E01-DFC4-40A5-84D3-D404543A2424}">
      <dgm:prSet/>
      <dgm:spPr/>
      <dgm:t>
        <a:bodyPr/>
        <a:lstStyle/>
        <a:p>
          <a:endParaRPr lang="en-US"/>
        </a:p>
      </dgm:t>
    </dgm:pt>
    <dgm:pt modelId="{89E11224-8987-4F93-8FE0-6A24D9519E52}">
      <dgm:prSet phldrT="[Text]" custT="1"/>
      <dgm:spPr/>
      <dgm:t>
        <a:bodyPr/>
        <a:lstStyle/>
        <a:p>
          <a:r>
            <a:rPr lang="en-US" sz="1800" dirty="0" smtClean="0"/>
            <a:t>As it involves human understanding there is always a margin of error involved.</a:t>
          </a:r>
          <a:endParaRPr lang="en-US" sz="1800" dirty="0"/>
        </a:p>
      </dgm:t>
    </dgm:pt>
    <dgm:pt modelId="{9D480B87-C23B-4386-9E86-F80B9E676D79}" type="parTrans" cxnId="{E2A7487F-6A93-4E56-8A27-33491CEF333E}">
      <dgm:prSet/>
      <dgm:spPr/>
      <dgm:t>
        <a:bodyPr/>
        <a:lstStyle/>
        <a:p>
          <a:endParaRPr lang="en-US"/>
        </a:p>
      </dgm:t>
    </dgm:pt>
    <dgm:pt modelId="{233AAAB6-B2E2-4C26-9F15-D191848125ED}" type="sibTrans" cxnId="{E2A7487F-6A93-4E56-8A27-33491CEF333E}">
      <dgm:prSet/>
      <dgm:spPr/>
      <dgm:t>
        <a:bodyPr/>
        <a:lstStyle/>
        <a:p>
          <a:endParaRPr lang="en-US"/>
        </a:p>
      </dgm:t>
    </dgm:pt>
    <dgm:pt modelId="{B38677C6-932F-489C-954E-D25384E3FDB3}" type="pres">
      <dgm:prSet presAssocID="{4BFE1C4C-8B6B-4037-B444-382C2D98C3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EBE098-2DB6-47A0-AE9F-0C09E559D588}" type="pres">
      <dgm:prSet presAssocID="{22C77F62-C287-45D5-B8C0-2A504B7BCC8F}" presName="composite" presStyleCnt="0"/>
      <dgm:spPr/>
    </dgm:pt>
    <dgm:pt modelId="{E94D8C35-20C0-4954-BDFD-DFA57DC6F468}" type="pres">
      <dgm:prSet presAssocID="{22C77F62-C287-45D5-B8C0-2A504B7BCC8F}" presName="parTx" presStyleLbl="alignNode1" presStyleIdx="0" presStyleCnt="3" custScaleX="105660" custScaleY="985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D22F8-B0DF-4C8A-BE2D-BAC586E6C295}" type="pres">
      <dgm:prSet presAssocID="{22C77F62-C287-45D5-B8C0-2A504B7BCC8F}" presName="desTx" presStyleLbl="alignAccFollowNode1" presStyleIdx="0" presStyleCnt="3" custScaleX="103449" custScaleY="95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96F45-536B-4725-A888-0D7C3150EE26}" type="pres">
      <dgm:prSet presAssocID="{55A084DD-B42C-427D-82D2-48BE6B964C1D}" presName="space" presStyleCnt="0"/>
      <dgm:spPr/>
    </dgm:pt>
    <dgm:pt modelId="{12AAF71E-411B-44FE-94D3-09A044A61C13}" type="pres">
      <dgm:prSet presAssocID="{CCC91974-90EE-4805-9EB5-628D2BEB1DAC}" presName="composite" presStyleCnt="0"/>
      <dgm:spPr/>
    </dgm:pt>
    <dgm:pt modelId="{FEBB89FA-6CA0-41D4-A4F8-EB8F93814CDB}" type="pres">
      <dgm:prSet presAssocID="{CCC91974-90EE-4805-9EB5-628D2BEB1DAC}" presName="parTx" presStyleLbl="alignNode1" presStyleIdx="1" presStyleCnt="3" custScaleY="1192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3FC98-FE22-445A-81F5-176A498D2E8A}" type="pres">
      <dgm:prSet presAssocID="{CCC91974-90EE-4805-9EB5-628D2BEB1DAC}" presName="desTx" presStyleLbl="alignAccFollowNode1" presStyleIdx="1" presStyleCnt="3" custScaleY="91034" custLinFactNeighborX="297" custLinFactNeighborY="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F7D09-9FDE-4DD0-BA7F-279D801E80BE}" type="pres">
      <dgm:prSet presAssocID="{06ED21A7-075F-4B65-BC1C-CF1681B4432A}" presName="space" presStyleCnt="0"/>
      <dgm:spPr/>
    </dgm:pt>
    <dgm:pt modelId="{EFCA54C3-669E-4AC7-9312-D83F22B8F3CE}" type="pres">
      <dgm:prSet presAssocID="{6E4EC850-6479-4E51-AB52-886F6AE5000E}" presName="composite" presStyleCnt="0"/>
      <dgm:spPr/>
    </dgm:pt>
    <dgm:pt modelId="{B86719DA-E923-4EC9-9E60-0A3E64F86A0F}" type="pres">
      <dgm:prSet presAssocID="{6E4EC850-6479-4E51-AB52-886F6AE5000E}" presName="parTx" presStyleLbl="alignNode1" presStyleIdx="2" presStyleCnt="3" custScaleX="119932" custScaleY="1036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7E005-5757-40DD-BBDE-D3FCB41E4AF6}" type="pres">
      <dgm:prSet presAssocID="{6E4EC850-6479-4E51-AB52-886F6AE5000E}" presName="desTx" presStyleLbl="alignAccFollowNode1" presStyleIdx="2" presStyleCnt="3" custScaleX="117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CBE128-F378-4756-999B-980697158D78}" srcId="{22C77F62-C287-45D5-B8C0-2A504B7BCC8F}" destId="{5CA4261C-996A-4AF6-AD8E-F0AB445A727A}" srcOrd="1" destOrd="0" parTransId="{229C838B-D16C-4A05-BA0F-79C21662E99F}" sibTransId="{034FAF08-7256-4A97-81BF-970618608055}"/>
    <dgm:cxn modelId="{2EE980C0-F404-47BA-A20E-D09F34FBFBD5}" type="presOf" srcId="{7D9875EE-48C2-41F4-8542-F71797D57DFE}" destId="{4C07E005-5757-40DD-BBDE-D3FCB41E4AF6}" srcOrd="0" destOrd="0" presId="urn:microsoft.com/office/officeart/2005/8/layout/hList1"/>
    <dgm:cxn modelId="{B530AAA3-4DA1-4466-8BD9-F61EA296FBE1}" srcId="{CCC91974-90EE-4805-9EB5-628D2BEB1DAC}" destId="{AB83B8C8-42C7-4E37-B500-6E52ECB2B0B8}" srcOrd="0" destOrd="0" parTransId="{ED2AFD6E-B2DF-421C-8DAF-2E75CC987FB7}" sibTransId="{B306DB27-D072-4E59-AFF3-B9C353C2FC2D}"/>
    <dgm:cxn modelId="{A96018FF-210E-4279-9F91-F51AD971E2E4}" type="presOf" srcId="{89E11224-8987-4F93-8FE0-6A24D9519E52}" destId="{4C07E005-5757-40DD-BBDE-D3FCB41E4AF6}" srcOrd="0" destOrd="3" presId="urn:microsoft.com/office/officeart/2005/8/layout/hList1"/>
    <dgm:cxn modelId="{E2A7487F-6A93-4E56-8A27-33491CEF333E}" srcId="{6E4EC850-6479-4E51-AB52-886F6AE5000E}" destId="{89E11224-8987-4F93-8FE0-6A24D9519E52}" srcOrd="3" destOrd="0" parTransId="{9D480B87-C23B-4386-9E86-F80B9E676D79}" sibTransId="{233AAAB6-B2E2-4C26-9F15-D191848125ED}"/>
    <dgm:cxn modelId="{72B0F828-F77D-421E-9502-B1C2B86DB7CB}" srcId="{6E4EC850-6479-4E51-AB52-886F6AE5000E}" destId="{7D9875EE-48C2-41F4-8542-F71797D57DFE}" srcOrd="0" destOrd="0" parTransId="{68BD2B8D-6B88-4776-BB56-8F966486A3F0}" sibTransId="{4C27AFCA-D0A0-4B94-BD07-EBBD81D457C7}"/>
    <dgm:cxn modelId="{CFC44118-1B8F-4B22-968A-F34B5346C119}" type="presOf" srcId="{0CD2CA05-8BD5-4236-B5A2-A47EBF7D1847}" destId="{301D22F8-B0DF-4C8A-BE2D-BAC586E6C295}" srcOrd="0" destOrd="2" presId="urn:microsoft.com/office/officeart/2005/8/layout/hList1"/>
    <dgm:cxn modelId="{2DB3C036-C317-47B4-A858-B04FE79A1C1C}" type="presOf" srcId="{D7DDD7EA-EA1D-49EE-A2D7-65B2C3941DC4}" destId="{4C07E005-5757-40DD-BBDE-D3FCB41E4AF6}" srcOrd="0" destOrd="1" presId="urn:microsoft.com/office/officeart/2005/8/layout/hList1"/>
    <dgm:cxn modelId="{C5401E2B-C6EF-4169-8CF4-35EF9F044E3D}" srcId="{22C77F62-C287-45D5-B8C0-2A504B7BCC8F}" destId="{9E871199-647E-436F-9532-4283070D8B47}" srcOrd="3" destOrd="0" parTransId="{12333741-6D27-4640-9224-945C7464F4FE}" sibTransId="{036DAE7B-B490-4F0F-9D07-028F768FA0C6}"/>
    <dgm:cxn modelId="{E4C26D44-F598-4FD3-8703-252E5E17FE9D}" srcId="{22C77F62-C287-45D5-B8C0-2A504B7BCC8F}" destId="{0CD2CA05-8BD5-4236-B5A2-A47EBF7D1847}" srcOrd="2" destOrd="0" parTransId="{AF71D2EA-5E2A-4995-A0DB-495B72998C7A}" sibTransId="{EAA60877-073F-4268-A23D-3C79515E2EEA}"/>
    <dgm:cxn modelId="{3865BA76-251C-4981-8342-C534F74E7001}" type="presOf" srcId="{22C77F62-C287-45D5-B8C0-2A504B7BCC8F}" destId="{E94D8C35-20C0-4954-BDFD-DFA57DC6F468}" srcOrd="0" destOrd="0" presId="urn:microsoft.com/office/officeart/2005/8/layout/hList1"/>
    <dgm:cxn modelId="{181E813D-8551-4E04-9B58-4957203E3A13}" srcId="{CCC91974-90EE-4805-9EB5-628D2BEB1DAC}" destId="{51EBCA07-B2B5-4FB6-87EC-97EF82CDBC67}" srcOrd="2" destOrd="0" parTransId="{DD0ED899-7289-421B-8C37-6F079C7FC108}" sibTransId="{7A4A6C8C-78AC-4601-A2B7-0E1D8D296EA7}"/>
    <dgm:cxn modelId="{FC31C3D1-FDA4-4728-BEE4-8C69C50E550E}" srcId="{4BFE1C4C-8B6B-4037-B444-382C2D98C3D4}" destId="{CCC91974-90EE-4805-9EB5-628D2BEB1DAC}" srcOrd="1" destOrd="0" parTransId="{315DB32A-BB5D-4069-86EC-F0DFF702FFEA}" sibTransId="{06ED21A7-075F-4B65-BC1C-CF1681B4432A}"/>
    <dgm:cxn modelId="{9632E88F-1B13-42AB-8623-B4C843999D26}" type="presOf" srcId="{CCC91974-90EE-4805-9EB5-628D2BEB1DAC}" destId="{FEBB89FA-6CA0-41D4-A4F8-EB8F93814CDB}" srcOrd="0" destOrd="0" presId="urn:microsoft.com/office/officeart/2005/8/layout/hList1"/>
    <dgm:cxn modelId="{6CFEA8CB-B76D-4E9C-9D1C-26D9740DB339}" type="presOf" srcId="{7213AD61-272A-441A-AAA3-0A103624A9C8}" destId="{2553FC98-FE22-445A-81F5-176A498D2E8A}" srcOrd="0" destOrd="1" presId="urn:microsoft.com/office/officeart/2005/8/layout/hList1"/>
    <dgm:cxn modelId="{939F53AE-4EFC-49F1-ABCC-0B7B3F948099}" srcId="{4BFE1C4C-8B6B-4037-B444-382C2D98C3D4}" destId="{6E4EC850-6479-4E51-AB52-886F6AE5000E}" srcOrd="2" destOrd="0" parTransId="{EDA4ED6D-711C-4662-AA78-9F8AC58B0FEE}" sibTransId="{466B9F3A-257B-4629-A494-623F072DE242}"/>
    <dgm:cxn modelId="{D196239A-B81F-4FBD-B3DB-DC92D50D0B1C}" srcId="{6E4EC850-6479-4E51-AB52-886F6AE5000E}" destId="{D7DDD7EA-EA1D-49EE-A2D7-65B2C3941DC4}" srcOrd="1" destOrd="0" parTransId="{B5885219-E9F1-48A2-A23A-4434338F910D}" sibTransId="{2CEFDA35-6862-4E6D-9D21-273B3C1E364C}"/>
    <dgm:cxn modelId="{A35572A4-C7D9-47A2-827A-E9C4DE829A22}" type="presOf" srcId="{51EBCA07-B2B5-4FB6-87EC-97EF82CDBC67}" destId="{2553FC98-FE22-445A-81F5-176A498D2E8A}" srcOrd="0" destOrd="2" presId="urn:microsoft.com/office/officeart/2005/8/layout/hList1"/>
    <dgm:cxn modelId="{A0860C16-D241-416B-9452-8963AC4BF3D7}" srcId="{4BFE1C4C-8B6B-4037-B444-382C2D98C3D4}" destId="{22C77F62-C287-45D5-B8C0-2A504B7BCC8F}" srcOrd="0" destOrd="0" parTransId="{987C0E7D-8D1F-48E4-85E1-A18C786EC6C1}" sibTransId="{55A084DD-B42C-427D-82D2-48BE6B964C1D}"/>
    <dgm:cxn modelId="{2AAAE78B-4035-494A-93A3-620DA5873CBC}" type="presOf" srcId="{AB83B8C8-42C7-4E37-B500-6E52ECB2B0B8}" destId="{2553FC98-FE22-445A-81F5-176A498D2E8A}" srcOrd="0" destOrd="0" presId="urn:microsoft.com/office/officeart/2005/8/layout/hList1"/>
    <dgm:cxn modelId="{E1B24A72-2BA6-4A67-A8F5-9F365D6E1D75}" type="presOf" srcId="{350BC500-4544-452C-9AB2-13E89516EC95}" destId="{301D22F8-B0DF-4C8A-BE2D-BAC586E6C295}" srcOrd="0" destOrd="0" presId="urn:microsoft.com/office/officeart/2005/8/layout/hList1"/>
    <dgm:cxn modelId="{30EA313A-2B57-4A89-8F9E-1AD546A49375}" type="presOf" srcId="{5CA4261C-996A-4AF6-AD8E-F0AB445A727A}" destId="{301D22F8-B0DF-4C8A-BE2D-BAC586E6C295}" srcOrd="0" destOrd="1" presId="urn:microsoft.com/office/officeart/2005/8/layout/hList1"/>
    <dgm:cxn modelId="{E50CD7C5-FBFE-4AAA-951C-02153355CA7C}" type="presOf" srcId="{6E4EC850-6479-4E51-AB52-886F6AE5000E}" destId="{B86719DA-E923-4EC9-9E60-0A3E64F86A0F}" srcOrd="0" destOrd="0" presId="urn:microsoft.com/office/officeart/2005/8/layout/hList1"/>
    <dgm:cxn modelId="{97339E01-DFC4-40A5-84D3-D404543A2424}" srcId="{6E4EC850-6479-4E51-AB52-886F6AE5000E}" destId="{2347C10E-00DE-4F0D-A9A7-4EEFF550B0AB}" srcOrd="2" destOrd="0" parTransId="{5FBEFE4E-C27F-497A-8AD2-04905F5F5E60}" sibTransId="{CABCE904-7091-433A-91FA-CD39996E885A}"/>
    <dgm:cxn modelId="{17DD8FCE-E1EB-45CC-9B1E-A3B54628F96B}" type="presOf" srcId="{9E871199-647E-436F-9532-4283070D8B47}" destId="{301D22F8-B0DF-4C8A-BE2D-BAC586E6C295}" srcOrd="0" destOrd="3" presId="urn:microsoft.com/office/officeart/2005/8/layout/hList1"/>
    <dgm:cxn modelId="{0DD70F9C-D74A-4906-B7E9-D2E70B3D2024}" srcId="{CCC91974-90EE-4805-9EB5-628D2BEB1DAC}" destId="{7213AD61-272A-441A-AAA3-0A103624A9C8}" srcOrd="1" destOrd="0" parTransId="{7D52F528-FA06-482D-99B5-0D5AD1A7A86C}" sibTransId="{477C2BC6-018A-40AF-B8EC-B92E66C29DC2}"/>
    <dgm:cxn modelId="{318E22AC-FC36-49FD-8C7E-4CF795BF379D}" type="presOf" srcId="{2347C10E-00DE-4F0D-A9A7-4EEFF550B0AB}" destId="{4C07E005-5757-40DD-BBDE-D3FCB41E4AF6}" srcOrd="0" destOrd="2" presId="urn:microsoft.com/office/officeart/2005/8/layout/hList1"/>
    <dgm:cxn modelId="{5C663018-72E3-4CE4-9463-2ED6F4BC1D69}" type="presOf" srcId="{4BFE1C4C-8B6B-4037-B444-382C2D98C3D4}" destId="{B38677C6-932F-489C-954E-D25384E3FDB3}" srcOrd="0" destOrd="0" presId="urn:microsoft.com/office/officeart/2005/8/layout/hList1"/>
    <dgm:cxn modelId="{1723ED74-2995-4FA5-AF73-C1FBEBEAD2AC}" srcId="{22C77F62-C287-45D5-B8C0-2A504B7BCC8F}" destId="{350BC500-4544-452C-9AB2-13E89516EC95}" srcOrd="0" destOrd="0" parTransId="{4D642834-DE8E-4271-859A-C3FC2AFA4737}" sibTransId="{B69036F8-9331-4AD5-B019-6FFC482A9B1D}"/>
    <dgm:cxn modelId="{7E09276B-5D6D-4322-9864-D18DDABF78D4}" type="presParOf" srcId="{B38677C6-932F-489C-954E-D25384E3FDB3}" destId="{13EBE098-2DB6-47A0-AE9F-0C09E559D588}" srcOrd="0" destOrd="0" presId="urn:microsoft.com/office/officeart/2005/8/layout/hList1"/>
    <dgm:cxn modelId="{8FF9BF22-C1B9-4235-BE50-031E7492B28D}" type="presParOf" srcId="{13EBE098-2DB6-47A0-AE9F-0C09E559D588}" destId="{E94D8C35-20C0-4954-BDFD-DFA57DC6F468}" srcOrd="0" destOrd="0" presId="urn:microsoft.com/office/officeart/2005/8/layout/hList1"/>
    <dgm:cxn modelId="{EC786B06-7643-4A5E-9136-8C0F2A5F3F9A}" type="presParOf" srcId="{13EBE098-2DB6-47A0-AE9F-0C09E559D588}" destId="{301D22F8-B0DF-4C8A-BE2D-BAC586E6C295}" srcOrd="1" destOrd="0" presId="urn:microsoft.com/office/officeart/2005/8/layout/hList1"/>
    <dgm:cxn modelId="{CBE9F8C9-1C68-4E11-86E8-550C5A8FB9F6}" type="presParOf" srcId="{B38677C6-932F-489C-954E-D25384E3FDB3}" destId="{F9396F45-536B-4725-A888-0D7C3150EE26}" srcOrd="1" destOrd="0" presId="urn:microsoft.com/office/officeart/2005/8/layout/hList1"/>
    <dgm:cxn modelId="{C40E8881-5BE6-4D74-B621-E080693220CA}" type="presParOf" srcId="{B38677C6-932F-489C-954E-D25384E3FDB3}" destId="{12AAF71E-411B-44FE-94D3-09A044A61C13}" srcOrd="2" destOrd="0" presId="urn:microsoft.com/office/officeart/2005/8/layout/hList1"/>
    <dgm:cxn modelId="{C4F75225-8B15-4D3C-B53F-436299950176}" type="presParOf" srcId="{12AAF71E-411B-44FE-94D3-09A044A61C13}" destId="{FEBB89FA-6CA0-41D4-A4F8-EB8F93814CDB}" srcOrd="0" destOrd="0" presId="urn:microsoft.com/office/officeart/2005/8/layout/hList1"/>
    <dgm:cxn modelId="{69CD10E8-5356-4841-A9C9-2081461CE64B}" type="presParOf" srcId="{12AAF71E-411B-44FE-94D3-09A044A61C13}" destId="{2553FC98-FE22-445A-81F5-176A498D2E8A}" srcOrd="1" destOrd="0" presId="urn:microsoft.com/office/officeart/2005/8/layout/hList1"/>
    <dgm:cxn modelId="{64F6BE65-0B90-4774-AAC8-9B1D7A7901FE}" type="presParOf" srcId="{B38677C6-932F-489C-954E-D25384E3FDB3}" destId="{16DF7D09-9FDE-4DD0-BA7F-279D801E80BE}" srcOrd="3" destOrd="0" presId="urn:microsoft.com/office/officeart/2005/8/layout/hList1"/>
    <dgm:cxn modelId="{8BB2865A-4491-4739-A3F8-EFF08B8C22C0}" type="presParOf" srcId="{B38677C6-932F-489C-954E-D25384E3FDB3}" destId="{EFCA54C3-669E-4AC7-9312-D83F22B8F3CE}" srcOrd="4" destOrd="0" presId="urn:microsoft.com/office/officeart/2005/8/layout/hList1"/>
    <dgm:cxn modelId="{FDB0BCCA-2F0E-4D81-8D6D-3681EC0A149B}" type="presParOf" srcId="{EFCA54C3-669E-4AC7-9312-D83F22B8F3CE}" destId="{B86719DA-E923-4EC9-9E60-0A3E64F86A0F}" srcOrd="0" destOrd="0" presId="urn:microsoft.com/office/officeart/2005/8/layout/hList1"/>
    <dgm:cxn modelId="{A8932E44-B200-42D7-80EB-CC875EAFE0DA}" type="presParOf" srcId="{EFCA54C3-669E-4AC7-9312-D83F22B8F3CE}" destId="{4C07E005-5757-40DD-BBDE-D3FCB41E4AF6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D8C35-20C0-4954-BDFD-DFA57DC6F468}">
      <dsp:nvSpPr>
        <dsp:cNvPr id="0" name=""/>
        <dsp:cNvSpPr/>
      </dsp:nvSpPr>
      <dsp:spPr>
        <a:xfrm>
          <a:off x="6282" y="350089"/>
          <a:ext cx="2842496" cy="680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What is Psychometric Test?</a:t>
          </a:r>
        </a:p>
      </dsp:txBody>
      <dsp:txXfrm>
        <a:off x="6282" y="350089"/>
        <a:ext cx="2842496" cy="680230"/>
      </dsp:txXfrm>
    </dsp:sp>
    <dsp:sp modelId="{301D22F8-B0DF-4C8A-BE2D-BAC586E6C295}">
      <dsp:nvSpPr>
        <dsp:cNvPr id="0" name=""/>
        <dsp:cNvSpPr/>
      </dsp:nvSpPr>
      <dsp:spPr>
        <a:xfrm>
          <a:off x="36022" y="1085851"/>
          <a:ext cx="2783015" cy="25179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Personality and Aptitude Assessment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Multiple choice questions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Psychological profiling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Honestly </a:t>
          </a:r>
          <a:r>
            <a:rPr lang="en-US" sz="1800" b="0" i="0" kern="1200" dirty="0" smtClean="0"/>
            <a:t>∝ Accuracy</a:t>
          </a:r>
          <a:endParaRPr lang="en-US" sz="1800" kern="1200" dirty="0"/>
        </a:p>
      </dsp:txBody>
      <dsp:txXfrm>
        <a:off x="36022" y="1085851"/>
        <a:ext cx="2783015" cy="2517992"/>
      </dsp:txXfrm>
    </dsp:sp>
    <dsp:sp modelId="{FEBB89FA-6CA0-41D4-A4F8-EB8F93814CDB}">
      <dsp:nvSpPr>
        <dsp:cNvPr id="0" name=""/>
        <dsp:cNvSpPr/>
      </dsp:nvSpPr>
      <dsp:spPr>
        <a:xfrm>
          <a:off x="3225410" y="316090"/>
          <a:ext cx="2690229" cy="1024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How Does It Help?</a:t>
          </a:r>
          <a:endParaRPr lang="en-US" sz="2400" b="1" kern="1200" dirty="0"/>
        </a:p>
      </dsp:txBody>
      <dsp:txXfrm>
        <a:off x="3225410" y="316090"/>
        <a:ext cx="2690229" cy="1024196"/>
      </dsp:txXfrm>
    </dsp:sp>
    <dsp:sp modelId="{2553FC98-FE22-445A-81F5-176A498D2E8A}">
      <dsp:nvSpPr>
        <dsp:cNvPr id="0" name=""/>
        <dsp:cNvSpPr/>
      </dsp:nvSpPr>
      <dsp:spPr>
        <a:xfrm>
          <a:off x="3233400" y="1238164"/>
          <a:ext cx="2690229" cy="24009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Initiate Career Discussion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Sense of direction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Scientific approach to decision making	</a:t>
          </a:r>
          <a:endParaRPr lang="en-US" sz="1800" kern="1200" dirty="0"/>
        </a:p>
      </dsp:txBody>
      <dsp:txXfrm>
        <a:off x="3233400" y="1238164"/>
        <a:ext cx="2690229" cy="2400917"/>
      </dsp:txXfrm>
    </dsp:sp>
    <dsp:sp modelId="{B86719DA-E923-4EC9-9E60-0A3E64F86A0F}">
      <dsp:nvSpPr>
        <dsp:cNvPr id="0" name=""/>
        <dsp:cNvSpPr/>
      </dsp:nvSpPr>
      <dsp:spPr>
        <a:xfrm>
          <a:off x="6292271" y="18927"/>
          <a:ext cx="3226445" cy="773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Points to Remember</a:t>
          </a:r>
          <a:endParaRPr lang="en-US" sz="2400" b="1" kern="1200" dirty="0"/>
        </a:p>
      </dsp:txBody>
      <dsp:txXfrm>
        <a:off x="6292271" y="18927"/>
        <a:ext cx="3226445" cy="773958"/>
      </dsp:txXfrm>
    </dsp:sp>
    <dsp:sp modelId="{4C07E005-5757-40DD-BBDE-D3FCB41E4AF6}">
      <dsp:nvSpPr>
        <dsp:cNvPr id="0" name=""/>
        <dsp:cNvSpPr/>
      </dsp:nvSpPr>
      <dsp:spPr>
        <a:xfrm>
          <a:off x="6324151" y="752521"/>
          <a:ext cx="3162687" cy="31824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It is a tool not a decision maker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Directly related to student’s honesty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Should have an open mind when reading and analyzing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As it involves human understanding there is always a margin of error involved.</a:t>
          </a:r>
          <a:endParaRPr lang="en-US" sz="1800" kern="1200" dirty="0"/>
        </a:p>
      </dsp:txBody>
      <dsp:txXfrm>
        <a:off x="6324151" y="752521"/>
        <a:ext cx="3162687" cy="3182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6653F-1DE8-4DC1-AE06-E88AEC6C0630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4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37B0B-A40F-4A3B-8E0E-835DA2BCE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486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445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1" y="274644"/>
            <a:ext cx="2971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274644"/>
            <a:ext cx="87503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1600205"/>
            <a:ext cx="5861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6550" y="1600205"/>
            <a:ext cx="5861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0" y="273056"/>
            <a:ext cx="553773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12/3/2016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12/3/2016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6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42863"/>
            <a:ext cx="9906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70010" y="4640580"/>
            <a:ext cx="2659189" cy="576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91697" y="3005809"/>
            <a:ext cx="6228861" cy="20844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5326">
              <a:lnSpc>
                <a:spcPts val="5200"/>
              </a:lnSpc>
              <a:spcBef>
                <a:spcPts val="260"/>
              </a:spcBef>
            </a:pPr>
            <a:r>
              <a:rPr sz="7500" b="1" spc="0" baseline="3276" dirty="0" smtClean="0">
                <a:solidFill>
                  <a:srgbClr val="92D050"/>
                </a:solidFill>
                <a:latin typeface="Calibri"/>
                <a:cs typeface="Calibri"/>
              </a:rPr>
              <a:t>How to</a:t>
            </a:r>
            <a:r>
              <a:rPr sz="7500" b="1" spc="-24" baseline="3276" dirty="0" smtClean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7500" b="1" spc="0" baseline="3276" dirty="0" smtClean="0">
                <a:solidFill>
                  <a:srgbClr val="92D050"/>
                </a:solidFill>
                <a:latin typeface="Calibri"/>
                <a:cs typeface="Calibri"/>
              </a:rPr>
              <a:t>take</a:t>
            </a:r>
            <a:r>
              <a:rPr sz="7500" b="1" spc="-9" baseline="3276" dirty="0" smtClean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7500" b="1" spc="0" baseline="3276" dirty="0" smtClean="0">
                <a:solidFill>
                  <a:srgbClr val="92D050"/>
                </a:solidFill>
                <a:latin typeface="Calibri"/>
                <a:cs typeface="Calibri"/>
              </a:rPr>
              <a:t>the</a:t>
            </a:r>
            <a:endParaRPr sz="5000" dirty="0">
              <a:latin typeface="Calibri"/>
              <a:cs typeface="Calibri"/>
            </a:endParaRPr>
          </a:p>
          <a:p>
            <a:pPr marL="12700">
              <a:lnSpc>
                <a:spcPts val="6005"/>
              </a:lnSpc>
              <a:spcBef>
                <a:spcPts val="40"/>
              </a:spcBef>
            </a:pPr>
            <a:r>
              <a:rPr sz="7500" b="1" spc="0" baseline="1638" dirty="0" smtClean="0">
                <a:solidFill>
                  <a:srgbClr val="92D050"/>
                </a:solidFill>
                <a:latin typeface="Calibri"/>
                <a:cs typeface="Calibri"/>
              </a:rPr>
              <a:t>Univariety</a:t>
            </a:r>
            <a:r>
              <a:rPr sz="7500" b="1" spc="-19" baseline="1638" dirty="0" smtClean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7500" b="1" spc="0" baseline="1638" dirty="0" smtClean="0">
                <a:solidFill>
                  <a:srgbClr val="92D050"/>
                </a:solidFill>
                <a:latin typeface="Calibri"/>
                <a:cs typeface="Calibri"/>
              </a:rPr>
              <a:t>Car</a:t>
            </a:r>
            <a:r>
              <a:rPr sz="7500" b="1" spc="4" baseline="1638" dirty="0" smtClean="0">
                <a:solidFill>
                  <a:srgbClr val="92D050"/>
                </a:solidFill>
                <a:latin typeface="Calibri"/>
                <a:cs typeface="Calibri"/>
              </a:rPr>
              <a:t>e</a:t>
            </a:r>
            <a:r>
              <a:rPr sz="7500" b="1" spc="0" baseline="1638" dirty="0" smtClean="0">
                <a:solidFill>
                  <a:srgbClr val="92D050"/>
                </a:solidFill>
                <a:latin typeface="Calibri"/>
                <a:cs typeface="Calibri"/>
              </a:rPr>
              <a:t>er</a:t>
            </a:r>
            <a:r>
              <a:rPr sz="7500" b="1" spc="-54" baseline="1638" dirty="0" smtClean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7500" b="1" baseline="1638" dirty="0">
                <a:solidFill>
                  <a:srgbClr val="92D050"/>
                </a:solidFill>
                <a:latin typeface="Calibri"/>
                <a:cs typeface="Calibri"/>
              </a:rPr>
              <a:t>Test?</a:t>
            </a:r>
          </a:p>
          <a:p>
            <a:pPr marL="2604693" marR="95326">
              <a:lnSpc>
                <a:spcPct val="101725"/>
              </a:lnSpc>
              <a:spcBef>
                <a:spcPts val="2648"/>
              </a:spcBef>
            </a:pPr>
            <a:r>
              <a:rPr sz="1800" spc="0" dirty="0" smtClean="0">
                <a:solidFill>
                  <a:srgbClr val="FFFFFF"/>
                </a:solidFill>
                <a:latin typeface="Calibri"/>
                <a:cs typeface="Calibri"/>
              </a:rPr>
              <a:t>A S</a:t>
            </a:r>
            <a:r>
              <a:rPr sz="1800" spc="-1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800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9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00" spc="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800" spc="2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0" dirty="0" smtClean="0">
                <a:solidFill>
                  <a:srgbClr val="FFFFFF"/>
                </a:solidFill>
                <a:latin typeface="Calibri"/>
                <a:cs typeface="Calibri"/>
              </a:rPr>
              <a:t>uide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/>
          <p:nvPr/>
        </p:nvSpPr>
        <p:spPr>
          <a:xfrm>
            <a:off x="1003300" y="533401"/>
            <a:ext cx="6926576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2" b="1" dirty="0">
                <a:solidFill>
                  <a:srgbClr val="000000"/>
                </a:solidFill>
                <a:latin typeface="Arial Bold"/>
                <a:cs typeface="Arial Bold"/>
              </a:rPr>
              <a:t>Univariety Stream Selector Can Easily be taken</a:t>
            </a:r>
          </a:p>
          <a:p>
            <a:pPr>
              <a:lnSpc>
                <a:spcPts val="2760"/>
              </a:lnSpc>
            </a:pPr>
            <a:endParaRPr lang="en-CA" sz="2402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769822" y="4742856"/>
            <a:ext cx="1376979" cy="61555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3" b="1" dirty="0">
                <a:solidFill>
                  <a:srgbClr val="FFFFFF"/>
                </a:solidFill>
                <a:latin typeface="Arial Bold"/>
                <a:cs typeface="Arial Bold"/>
              </a:rPr>
              <a:t>Student Logins &amp; Starts the</a:t>
            </a:r>
          </a:p>
          <a:p>
            <a:pPr>
              <a:lnSpc>
                <a:spcPts val="1610"/>
              </a:lnSpc>
            </a:pPr>
            <a:endParaRPr lang="en-CA" sz="1403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673601" y="2997201"/>
            <a:ext cx="360035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3" b="1" dirty="0">
                <a:solidFill>
                  <a:srgbClr val="FFFFFF"/>
                </a:solidFill>
                <a:latin typeface="Arial Bold"/>
                <a:cs typeface="Arial Bold"/>
              </a:rPr>
              <a:t>Test</a:t>
            </a:r>
          </a:p>
          <a:p>
            <a:pPr>
              <a:lnSpc>
                <a:spcPts val="1610"/>
              </a:lnSpc>
            </a:pPr>
            <a:endParaRPr lang="en-CA" sz="1403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146801" y="6223001"/>
            <a:ext cx="1008289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Rupees 999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067300" y="6553201"/>
            <a:ext cx="78548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>
                <a:solidFill>
                  <a:srgbClr val="177CC2"/>
                </a:solidFill>
                <a:latin typeface="Arial"/>
                <a:cs typeface="Arial"/>
              </a:rPr>
              <a:t>5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473"/>
            <a:ext cx="7262813" cy="3743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2840" t="31250" b="20833"/>
          <a:stretch/>
        </p:blipFill>
        <p:spPr>
          <a:xfrm>
            <a:off x="5324554" y="1554462"/>
            <a:ext cx="4505482" cy="49987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638800" y="5181600"/>
            <a:ext cx="2819400" cy="6858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41245" y="1781473"/>
            <a:ext cx="2819400" cy="6858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8419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003300" y="241301"/>
            <a:ext cx="733777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0" b="1">
                <a:solidFill>
                  <a:srgbClr val="000000"/>
                </a:solidFill>
                <a:latin typeface="Arial Bold"/>
                <a:cs typeface="Arial Bold"/>
              </a:rPr>
              <a:t>School Teachers and Counsellors Can Access the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1" y="584201"/>
            <a:ext cx="4175823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2412" b="1">
                <a:solidFill>
                  <a:srgbClr val="000000"/>
                </a:solidFill>
                <a:latin typeface="Arial Bold"/>
                <a:cs typeface="Arial Bold"/>
              </a:rPr>
              <a:t>Report on Their Dashboards</a:t>
            </a:r>
          </a:p>
          <a:p>
            <a:pPr>
              <a:lnSpc>
                <a:spcPts val="220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11301" y="4140201"/>
            <a:ext cx="1992533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Reports For The Whole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47800" y="4343401"/>
            <a:ext cx="2125262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Batch Will be Accessible</a:t>
            </a:r>
            <a:r>
              <a:rPr lang="en-CA" sz="1403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>
                <a:solidFill>
                  <a:srgbClr val="000000"/>
                </a:solidFill>
                <a:latin typeface="Times New Roman"/>
              </a:rPr>
            </a:b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Through the Dashboard</a:t>
            </a:r>
          </a:p>
          <a:p>
            <a:pPr>
              <a:lnSpc>
                <a:spcPts val="170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054601" y="5029201"/>
            <a:ext cx="2657779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190500" algn="l"/>
              </a:tabLst>
            </a:pP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Free or Detailed Report Can be</a:t>
            </a:r>
            <a:r>
              <a:rPr lang="en-CA" sz="1403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>
                <a:solidFill>
                  <a:srgbClr val="000000"/>
                </a:solidFill>
                <a:latin typeface="Times New Roman"/>
              </a:rPr>
            </a:b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	Downloaded at a Click of a</a:t>
            </a:r>
          </a:p>
          <a:p>
            <a:pPr>
              <a:lnSpc>
                <a:spcPts val="170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70601" y="5473701"/>
            <a:ext cx="585097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3" b="1" dirty="0">
                <a:solidFill>
                  <a:srgbClr val="FFFFFF"/>
                </a:solidFill>
                <a:latin typeface="Arial Bold"/>
                <a:cs typeface="Arial Bold"/>
              </a:rPr>
              <a:t>Button</a:t>
            </a:r>
          </a:p>
          <a:p>
            <a:pPr>
              <a:lnSpc>
                <a:spcPts val="1610"/>
              </a:lnSpc>
            </a:pPr>
            <a:endParaRPr lang="en-CA" sz="1403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067300" y="6553201"/>
            <a:ext cx="78548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3">
                <a:solidFill>
                  <a:srgbClr val="177CC2"/>
                </a:solidFill>
                <a:latin typeface="Arial"/>
                <a:cs typeface="Arial"/>
              </a:rPr>
              <a:t>6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5196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  <p:sp>
        <p:nvSpPr>
          <p:cNvPr id="24" name="TextBox 2"/>
          <p:cNvSpPr txBox="1"/>
          <p:nvPr/>
        </p:nvSpPr>
        <p:spPr>
          <a:xfrm>
            <a:off x="990601" y="241301"/>
            <a:ext cx="7357783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0" b="1">
                <a:solidFill>
                  <a:srgbClr val="000000"/>
                </a:solidFill>
                <a:latin typeface="Arial Bold"/>
                <a:cs typeface="Arial Bold"/>
              </a:rPr>
              <a:t>Engaging Univariety for Stream Selector is a fairly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90600" y="584201"/>
            <a:ext cx="3624390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2412" b="1">
                <a:solidFill>
                  <a:srgbClr val="000000"/>
                </a:solidFill>
                <a:latin typeface="Arial Bold"/>
                <a:cs typeface="Arial Bold"/>
              </a:rPr>
              <a:t>straight forward process</a:t>
            </a:r>
          </a:p>
          <a:p>
            <a:pPr>
              <a:lnSpc>
                <a:spcPts val="220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68401" y="1968501"/>
            <a:ext cx="1851469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6576">
              <a:lnSpc>
                <a:spcPts val="1700"/>
              </a:lnSpc>
            </a:pP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School management</a:t>
            </a:r>
            <a:r>
              <a:rPr lang="en-CA" sz="1403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>
                <a:solidFill>
                  <a:srgbClr val="000000"/>
                </a:solidFill>
                <a:latin typeface="Times New Roman"/>
              </a:rPr>
            </a:b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decides to launch the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17701" y="2413001"/>
            <a:ext cx="323807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test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24000" y="3898901"/>
            <a:ext cx="113781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10" b="1">
                <a:solidFill>
                  <a:srgbClr val="FFFFFF"/>
                </a:solidFill>
                <a:latin typeface="Arial Bold"/>
                <a:cs typeface="Arial Bold"/>
              </a:rPr>
              <a:t>Test results are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55701" y="4064001"/>
            <a:ext cx="1881925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2672">
              <a:lnSpc>
                <a:spcPts val="1300"/>
              </a:lnSpc>
              <a:tabLst>
                <a:tab pos="63500" algn="l"/>
              </a:tabLst>
            </a:pPr>
            <a:r>
              <a:rPr lang="en-CA" sz="1210" b="1">
                <a:solidFill>
                  <a:srgbClr val="FFFFFF"/>
                </a:solidFill>
                <a:latin typeface="Arial Bold"/>
                <a:cs typeface="Arial Bold"/>
              </a:rPr>
              <a:t>generated after payment</a:t>
            </a:r>
            <a:r>
              <a:rPr lang="en-CA" sz="12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>
                <a:solidFill>
                  <a:srgbClr val="000000"/>
                </a:solidFill>
                <a:latin typeface="Times New Roman"/>
              </a:rPr>
            </a:br>
            <a:r>
              <a:rPr lang="en-CA" sz="1210" b="1">
                <a:solidFill>
                  <a:srgbClr val="FFFFFF"/>
                </a:solidFill>
                <a:latin typeface="Arial Bold"/>
                <a:cs typeface="Arial Bold"/>
              </a:rPr>
              <a:t>	of a small fee. Students</a:t>
            </a:r>
            <a:r>
              <a:rPr lang="en-CA" sz="12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>
                <a:solidFill>
                  <a:srgbClr val="000000"/>
                </a:solidFill>
                <a:latin typeface="Times New Roman"/>
              </a:rPr>
            </a:br>
            <a:r>
              <a:rPr lang="en-CA" sz="1210" b="1">
                <a:solidFill>
                  <a:srgbClr val="FFFFFF"/>
                </a:solidFill>
                <a:latin typeface="Arial Bold"/>
                <a:cs typeface="Arial Bold"/>
              </a:rPr>
              <a:t>and counsellors can view</a:t>
            </a:r>
          </a:p>
          <a:p>
            <a:pPr>
              <a:lnSpc>
                <a:spcPts val="129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84301" y="4559301"/>
            <a:ext cx="1397819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  <a:tabLst>
                <a:tab pos="254000" algn="l"/>
              </a:tabLst>
            </a:pPr>
            <a:r>
              <a:rPr lang="en-CA" sz="1210" b="1">
                <a:solidFill>
                  <a:srgbClr val="FFFFFF"/>
                </a:solidFill>
                <a:latin typeface="Arial Bold"/>
                <a:cs typeface="Arial Bold"/>
              </a:rPr>
              <a:t>the results on their</a:t>
            </a:r>
            <a:r>
              <a:rPr lang="en-CA" sz="12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>
                <a:solidFill>
                  <a:srgbClr val="000000"/>
                </a:solidFill>
                <a:latin typeface="Times New Roman"/>
              </a:rPr>
            </a:br>
            <a:r>
              <a:rPr lang="en-CA" sz="1210" b="1">
                <a:solidFill>
                  <a:srgbClr val="FFFFFF"/>
                </a:solidFill>
                <a:latin typeface="Arial Bold"/>
                <a:cs typeface="Arial Bold"/>
              </a:rPr>
              <a:t>	Dashboards</a:t>
            </a:r>
          </a:p>
          <a:p>
            <a:pPr>
              <a:lnSpc>
                <a:spcPts val="129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064001" y="1866901"/>
            <a:ext cx="1772921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254000" algn="l"/>
              </a:tabLst>
            </a:pP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School management</a:t>
            </a:r>
            <a:r>
              <a:rPr lang="en-CA" sz="1403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>
                <a:solidFill>
                  <a:srgbClr val="000000"/>
                </a:solidFill>
                <a:latin typeface="Times New Roman"/>
              </a:rPr>
            </a:b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	decides on the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114801" y="2298701"/>
            <a:ext cx="169277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number of students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051301" y="2514601"/>
            <a:ext cx="1811393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16" b="1">
                <a:solidFill>
                  <a:srgbClr val="FFFFFF"/>
                </a:solidFill>
                <a:latin typeface="Arial Bold"/>
                <a:cs typeface="Arial Bold"/>
              </a:rPr>
              <a:t>who will take the test</a:t>
            </a:r>
          </a:p>
          <a:p>
            <a:pPr>
              <a:lnSpc>
                <a:spcPts val="1610"/>
              </a:lnSpc>
            </a:pPr>
            <a:endParaRPr lang="en-CA" sz="1406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216401" y="3975101"/>
            <a:ext cx="146835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16" b="1">
                <a:solidFill>
                  <a:srgbClr val="FFFFFF"/>
                </a:solidFill>
                <a:latin typeface="Arial Bold"/>
                <a:cs typeface="Arial Bold"/>
              </a:rPr>
              <a:t>Using the unique</a:t>
            </a:r>
          </a:p>
          <a:p>
            <a:pPr>
              <a:lnSpc>
                <a:spcPts val="1610"/>
              </a:lnSpc>
            </a:pPr>
            <a:endParaRPr lang="en-CA" sz="1406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089401" y="4191001"/>
            <a:ext cx="1744067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50291">
              <a:lnSpc>
                <a:spcPts val="1700"/>
              </a:lnSpc>
            </a:pP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school link and the</a:t>
            </a:r>
            <a:r>
              <a:rPr lang="en-CA" sz="1403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>
                <a:solidFill>
                  <a:srgbClr val="000000"/>
                </a:solidFill>
                <a:latin typeface="Times New Roman"/>
              </a:rPr>
            </a:b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codes students take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22801" y="4622801"/>
            <a:ext cx="64601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the test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908800" y="1765301"/>
            <a:ext cx="1867178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177800" algn="l"/>
              </a:tabLst>
            </a:pP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A payment is made to</a:t>
            </a:r>
            <a:r>
              <a:rPr lang="en-CA" sz="1403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>
                <a:solidFill>
                  <a:srgbClr val="000000"/>
                </a:solidFill>
                <a:latin typeface="Times New Roman"/>
              </a:rPr>
            </a:b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	Univariety for the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985001" y="2184401"/>
            <a:ext cx="1692771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CA" sz="1413" b="1" dirty="0">
                <a:solidFill>
                  <a:srgbClr val="FFFFFF"/>
                </a:solidFill>
                <a:latin typeface="Arial Bold"/>
                <a:cs typeface="Arial Bold"/>
              </a:rPr>
              <a:t>number of students</a:t>
            </a:r>
            <a:r>
              <a:rPr lang="en-CA" sz="1403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dirty="0">
                <a:solidFill>
                  <a:srgbClr val="000000"/>
                </a:solidFill>
                <a:latin typeface="Times New Roman"/>
              </a:rPr>
            </a:br>
            <a:r>
              <a:rPr lang="en-CA" sz="1413" b="1" dirty="0">
                <a:solidFill>
                  <a:srgbClr val="FFFFFF"/>
                </a:solidFill>
                <a:latin typeface="Arial Bold"/>
                <a:cs typeface="Arial Bold"/>
              </a:rPr>
              <a:t>	taking the </a:t>
            </a:r>
            <a:r>
              <a:rPr lang="en-CA" sz="1413" b="1" dirty="0" smtClean="0">
                <a:solidFill>
                  <a:srgbClr val="FFFFFF"/>
                </a:solidFill>
                <a:latin typeface="Arial Bold"/>
                <a:cs typeface="Arial Bold"/>
              </a:rPr>
              <a:t>test</a:t>
            </a:r>
            <a:endParaRPr lang="en-CA" sz="1403" dirty="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985001" y="3873501"/>
            <a:ext cx="171361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Univariety creates a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985001" y="4089401"/>
            <a:ext cx="1687963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16" b="1">
                <a:solidFill>
                  <a:srgbClr val="FFFFFF"/>
                </a:solidFill>
                <a:latin typeface="Arial Bold"/>
                <a:cs typeface="Arial Bold"/>
              </a:rPr>
              <a:t>unique school links</a:t>
            </a:r>
          </a:p>
          <a:p>
            <a:pPr>
              <a:lnSpc>
                <a:spcPts val="1610"/>
              </a:lnSpc>
            </a:pPr>
            <a:endParaRPr lang="en-CA" sz="1406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997701" y="4292601"/>
            <a:ext cx="1679947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02108">
              <a:lnSpc>
                <a:spcPts val="1700"/>
              </a:lnSpc>
            </a:pP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and gives school</a:t>
            </a:r>
            <a:r>
              <a:rPr lang="en-CA" sz="1403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>
                <a:solidFill>
                  <a:srgbClr val="000000"/>
                </a:solidFill>
                <a:latin typeface="Times New Roman"/>
              </a:rPr>
            </a:b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unique Codes to be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086601" y="4724401"/>
            <a:ext cx="150041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given to students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765301" y="5905501"/>
            <a:ext cx="6855275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000000"/>
                </a:solidFill>
                <a:latin typeface="Calibri"/>
                <a:cs typeface="Calibri"/>
              </a:rPr>
              <a:t>To Ask Any Follow-up Question Please mail us at Schools@univariety.com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914900" y="6629401"/>
            <a:ext cx="78548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6">
                <a:solidFill>
                  <a:srgbClr val="177CC2"/>
                </a:solidFill>
                <a:latin typeface="Arial"/>
                <a:cs typeface="Arial"/>
              </a:rPr>
              <a:t>7</a:t>
            </a:r>
          </a:p>
          <a:p>
            <a:pPr>
              <a:lnSpc>
                <a:spcPts val="1265"/>
              </a:lnSpc>
            </a:pPr>
            <a:endParaRPr lang="en-CA" sz="1106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851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5915" y="408177"/>
            <a:ext cx="121048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spc="-34" baseline="3413" dirty="0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lang="en-US" sz="48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p 4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34411" y="6585915"/>
            <a:ext cx="1019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05189" y="4267201"/>
            <a:ext cx="1362075" cy="746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986888" y="1138427"/>
            <a:ext cx="7841838" cy="5495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36"/>
              </a:spcBef>
            </a:pPr>
            <a:endParaRPr sz="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20" y="1138427"/>
            <a:ext cx="8372475" cy="52284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0" y="5495163"/>
            <a:ext cx="2057400" cy="6858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634411" y="6585915"/>
            <a:ext cx="1019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76960" y="4800600"/>
            <a:ext cx="1818990" cy="601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9600"/>
            <a:ext cx="9067800" cy="574112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65915" y="408177"/>
            <a:ext cx="143908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spc="-34" baseline="3413" dirty="0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lang="en-US" sz="48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p 5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34535" y="1028698"/>
            <a:ext cx="7189280" cy="5800344"/>
          </a:xfrm>
          <a:custGeom>
            <a:avLst/>
            <a:gdLst/>
            <a:ahLst/>
            <a:cxnLst/>
            <a:rect l="l" t="t" r="r" b="b"/>
            <a:pathLst>
              <a:path w="8848344" h="5800344">
                <a:moveTo>
                  <a:pt x="0" y="5800344"/>
                </a:moveTo>
                <a:lnTo>
                  <a:pt x="8848344" y="5800344"/>
                </a:lnTo>
                <a:lnTo>
                  <a:pt x="8848344" y="0"/>
                </a:lnTo>
                <a:lnTo>
                  <a:pt x="0" y="0"/>
                </a:lnTo>
                <a:lnTo>
                  <a:pt x="0" y="5800344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2578" y="4221481"/>
            <a:ext cx="2159506" cy="1117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  </a:t>
            </a:r>
            <a:r>
              <a:rPr lang="en-US" dirty="0" smtClean="0"/>
              <a:t>Start answering </a:t>
            </a:r>
          </a:p>
          <a:p>
            <a:r>
              <a:rPr lang="en-US" dirty="0"/>
              <a:t> </a:t>
            </a:r>
            <a:r>
              <a:rPr lang="en-US" dirty="0" smtClean="0"/>
              <a:t>  truthfully</a:t>
            </a:r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65915" y="408177"/>
            <a:ext cx="136288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spc="-34" baseline="3413" dirty="0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lang="en-US" sz="48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p 6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34411" y="6585915"/>
            <a:ext cx="1019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34537" y="1028698"/>
            <a:ext cx="7198071" cy="5800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0821">
              <a:lnSpc>
                <a:spcPts val="800"/>
              </a:lnSpc>
              <a:spcBef>
                <a:spcPts val="22"/>
              </a:spcBef>
            </a:pPr>
            <a:endParaRPr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840486"/>
            <a:ext cx="9677400" cy="59885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39225" y="5867401"/>
            <a:ext cx="742950" cy="838200"/>
          </a:xfrm>
          <a:custGeom>
            <a:avLst/>
            <a:gdLst/>
            <a:ahLst/>
            <a:cxnLst/>
            <a:rect l="l" t="t" r="r" b="b"/>
            <a:pathLst>
              <a:path w="914400" h="838200">
                <a:moveTo>
                  <a:pt x="0" y="838200"/>
                </a:moveTo>
                <a:lnTo>
                  <a:pt x="914400" y="838200"/>
                </a:lnTo>
                <a:lnTo>
                  <a:pt x="9144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285744"/>
            <a:ext cx="5339334" cy="1528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97696" y="3331464"/>
            <a:ext cx="3208305" cy="1222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48302" y="3081528"/>
            <a:ext cx="1140428" cy="167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1476" y="762000"/>
            <a:ext cx="9224964" cy="381000"/>
          </a:xfrm>
          <a:custGeom>
            <a:avLst/>
            <a:gdLst/>
            <a:ahLst/>
            <a:cxnLst/>
            <a:rect l="l" t="t" r="r" b="b"/>
            <a:pathLst>
              <a:path w="11353800" h="381000">
                <a:moveTo>
                  <a:pt x="0" y="381000"/>
                </a:moveTo>
                <a:lnTo>
                  <a:pt x="11353800" y="381000"/>
                </a:lnTo>
                <a:lnTo>
                  <a:pt x="1135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73314" y="3628034"/>
            <a:ext cx="3251085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0" baseline="3539" dirty="0" smtClean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lang="en-US" sz="8100" spc="0" baseline="3539" dirty="0" smtClean="0">
                <a:solidFill>
                  <a:srgbClr val="FFFFFF"/>
                </a:solidFill>
                <a:latin typeface="Calibri"/>
                <a:cs typeface="Calibri"/>
              </a:rPr>
              <a:t>k You</a:t>
            </a:r>
            <a:endParaRPr sz="5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2" name="TextBox 2"/>
          <p:cNvSpPr txBox="1"/>
          <p:nvPr/>
        </p:nvSpPr>
        <p:spPr>
          <a:xfrm>
            <a:off x="674159" y="241303"/>
            <a:ext cx="7232236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0" b="1" smtClean="0">
                <a:solidFill>
                  <a:srgbClr val="000000"/>
                </a:solidFill>
                <a:latin typeface="Arial Bold"/>
                <a:cs typeface="Arial Bold"/>
              </a:rPr>
              <a:t>Most Senior School Students Are Not Sure About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4158" y="584202"/>
            <a:ext cx="3109826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2412" b="1" smtClean="0">
                <a:solidFill>
                  <a:srgbClr val="000000"/>
                </a:solidFill>
                <a:latin typeface="Arial Bold"/>
                <a:cs typeface="Arial Bold"/>
              </a:rPr>
              <a:t>Their Career Choices</a:t>
            </a:r>
          </a:p>
          <a:p>
            <a:pPr>
              <a:lnSpc>
                <a:spcPts val="220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89594" y="1066802"/>
            <a:ext cx="2432141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8" b="1" smtClean="0">
                <a:solidFill>
                  <a:srgbClr val="FFFFFF"/>
                </a:solidFill>
                <a:latin typeface="Arial Bold"/>
                <a:cs typeface="Arial Bold"/>
              </a:rPr>
              <a:t>Confused About Careers</a:t>
            </a:r>
          </a:p>
          <a:p>
            <a:pPr>
              <a:lnSpc>
                <a:spcPts val="1840"/>
              </a:lnSpc>
            </a:pPr>
            <a:endParaRPr lang="en-CA" sz="1598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33535" y="1143003"/>
            <a:ext cx="2384435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606" b="1" smtClean="0">
                <a:solidFill>
                  <a:srgbClr val="FFFFFF"/>
                </a:solidFill>
                <a:latin typeface="Arial Bold"/>
                <a:cs typeface="Arial Bold"/>
              </a:rPr>
              <a:t>Not Sure About Aptitude</a:t>
            </a:r>
          </a:p>
          <a:p>
            <a:pPr>
              <a:lnSpc>
                <a:spcPts val="128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223127" y="1447803"/>
            <a:ext cx="160620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9" smtClean="0">
                <a:solidFill>
                  <a:srgbClr val="6F183C"/>
                </a:solidFill>
                <a:latin typeface="Arial Unicode MS"/>
                <a:cs typeface="Arial Unicode MS"/>
              </a:rPr>
              <a:t></a:t>
            </a: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  Many students have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2779186" y="1638301"/>
            <a:ext cx="1752083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241300" algn="l"/>
              </a:tabLst>
            </a:pPr>
            <a:r>
              <a:rPr lang="en-CA" sz="1142" smtClean="0">
                <a:solidFill>
                  <a:srgbClr val="6F183C"/>
                </a:solidFill>
                <a:latin typeface="Arial Unicode MS"/>
                <a:cs typeface="Arial Unicode MS"/>
              </a:rPr>
              <a:t></a:t>
            </a:r>
            <a:r>
              <a:rPr lang="en-CA" sz="1202" smtClean="0">
                <a:solidFill>
                  <a:srgbClr val="000000"/>
                </a:solidFill>
                <a:latin typeface="Arial"/>
                <a:cs typeface="Arial"/>
              </a:rPr>
              <a:t>  Many students are not</a:t>
            </a:r>
            <a:r>
              <a:rPr lang="en-CA" sz="1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	sure about different</a:t>
            </a:r>
          </a:p>
          <a:p>
            <a:pPr>
              <a:lnSpc>
                <a:spcPts val="137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040592" y="1981202"/>
            <a:ext cx="1158972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career options</a:t>
            </a:r>
            <a:r>
              <a:rPr lang="en-CA" sz="1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available to them</a:t>
            </a:r>
          </a:p>
          <a:p>
            <a:pPr>
              <a:lnSpc>
                <a:spcPts val="136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01675" y="2527303"/>
            <a:ext cx="3534622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  <a:tabLst>
                <a:tab pos="228600" algn="l"/>
              </a:tabLst>
            </a:pPr>
            <a:r>
              <a:rPr lang="en-CA" sz="1139" smtClean="0">
                <a:solidFill>
                  <a:srgbClr val="6F183C"/>
                </a:solidFill>
                <a:latin typeface="Arial Unicode MS"/>
                <a:cs typeface="Arial Unicode MS"/>
              </a:rPr>
              <a:t></a:t>
            </a: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  Students in most cases don’t understand the link</a:t>
            </a:r>
            <a:r>
              <a:rPr lang="en-CA" sz="1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	between different careers and the subjects they</a:t>
            </a:r>
          </a:p>
          <a:p>
            <a:pPr>
              <a:lnSpc>
                <a:spcPts val="136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49326" y="2882903"/>
            <a:ext cx="1670329" cy="3462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need to pursue in school</a:t>
            </a:r>
          </a:p>
          <a:p>
            <a:pPr>
              <a:lnSpc>
                <a:spcPts val="136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01676" y="3086103"/>
            <a:ext cx="3561873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  <a:tabLst>
                <a:tab pos="228600" algn="l"/>
              </a:tabLst>
            </a:pPr>
            <a:r>
              <a:rPr lang="en-CA" sz="1139" smtClean="0">
                <a:solidFill>
                  <a:srgbClr val="6F183C"/>
                </a:solidFill>
                <a:latin typeface="Arial Unicode MS"/>
                <a:cs typeface="Arial Unicode MS"/>
              </a:rPr>
              <a:t></a:t>
            </a: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  At times students are not even conscious of the</a:t>
            </a:r>
            <a:r>
              <a:rPr lang="en-CA" sz="1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	fact that they need to start thinking about careers</a:t>
            </a:r>
          </a:p>
          <a:p>
            <a:pPr>
              <a:lnSpc>
                <a:spcPts val="136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96975" y="3746502"/>
            <a:ext cx="2746714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6" b="1" smtClean="0">
                <a:solidFill>
                  <a:srgbClr val="FFFFFF"/>
                </a:solidFill>
                <a:latin typeface="Arial Bold"/>
                <a:cs typeface="Arial Bold"/>
              </a:rPr>
              <a:t>Don’t Have Necessary Tools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779183" y="4152902"/>
            <a:ext cx="1510478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  <a:tabLst>
                <a:tab pos="241300" algn="l"/>
              </a:tabLst>
            </a:pPr>
            <a:r>
              <a:rPr lang="en-CA" sz="1139" smtClean="0">
                <a:solidFill>
                  <a:srgbClr val="6F183C"/>
                </a:solidFill>
                <a:latin typeface="Arial Unicode MS"/>
                <a:cs typeface="Arial Unicode MS"/>
              </a:rPr>
              <a:t></a:t>
            </a: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  There are very few</a:t>
            </a:r>
            <a:r>
              <a:rPr lang="en-CA" sz="1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	tools available to</a:t>
            </a:r>
          </a:p>
          <a:p>
            <a:pPr>
              <a:lnSpc>
                <a:spcPts val="136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040592" y="4495800"/>
            <a:ext cx="1450718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students using which</a:t>
            </a:r>
            <a:r>
              <a:rPr lang="en-CA" sz="1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they can identify their</a:t>
            </a:r>
            <a:r>
              <a:rPr lang="en-CA" sz="1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areas of strength and</a:t>
            </a:r>
            <a:r>
              <a:rPr lang="en-CA" sz="1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weakness</a:t>
            </a:r>
          </a:p>
          <a:p>
            <a:pPr>
              <a:lnSpc>
                <a:spcPts val="136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01675" y="5232402"/>
            <a:ext cx="3286156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  <a:tabLst>
                <a:tab pos="228600" algn="l"/>
              </a:tabLst>
            </a:pPr>
            <a:r>
              <a:rPr lang="en-CA" sz="1139" smtClean="0">
                <a:solidFill>
                  <a:srgbClr val="6F183C"/>
                </a:solidFill>
                <a:latin typeface="Arial Unicode MS"/>
                <a:cs typeface="Arial Unicode MS"/>
              </a:rPr>
              <a:t></a:t>
            </a: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  Students at times rely on anecdotal evidence</a:t>
            </a:r>
            <a:r>
              <a:rPr lang="en-CA" sz="1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	shared by parents or batch mates about their</a:t>
            </a:r>
          </a:p>
          <a:p>
            <a:pPr>
              <a:lnSpc>
                <a:spcPts val="136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01675" y="5562603"/>
            <a:ext cx="3690562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31647">
              <a:lnSpc>
                <a:spcPts val="150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areas of strength to make an assessment</a:t>
            </a:r>
            <a:r>
              <a:rPr lang="en-CA" sz="119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8" smtClean="0">
                <a:solidFill>
                  <a:srgbClr val="000000"/>
                </a:solidFill>
                <a:latin typeface="Times New Roman"/>
              </a:rPr>
            </a:br>
            <a:r>
              <a:rPr lang="en-CA" sz="1139" smtClean="0">
                <a:solidFill>
                  <a:srgbClr val="6F183C"/>
                </a:solidFill>
                <a:latin typeface="Arial Unicode MS"/>
                <a:cs typeface="Arial Unicode MS"/>
              </a:rPr>
              <a:t></a:t>
            </a: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  There is a need for a comprehensive and unbiased</a:t>
            </a:r>
          </a:p>
          <a:p>
            <a:pPr>
              <a:lnSpc>
                <a:spcPts val="1495"/>
              </a:lnSpc>
            </a:pPr>
            <a:endParaRPr lang="en-CA" sz="1198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49328" y="5956303"/>
            <a:ext cx="2587247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assessment of all aspects of students’</a:t>
            </a:r>
            <a:r>
              <a:rPr lang="en-CA" sz="1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personalities</a:t>
            </a:r>
          </a:p>
          <a:p>
            <a:pPr>
              <a:lnSpc>
                <a:spcPts val="135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911725" y="6400803"/>
            <a:ext cx="78548" cy="3206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103" smtClean="0">
                <a:solidFill>
                  <a:srgbClr val="177CC2"/>
                </a:solidFill>
                <a:latin typeface="Arial"/>
                <a:cs typeface="Arial"/>
              </a:rPr>
              <a:t>1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470776" y="1638303"/>
            <a:ext cx="1423467" cy="3462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202" smtClean="0">
                <a:solidFill>
                  <a:srgbClr val="000000"/>
                </a:solidFill>
                <a:latin typeface="Arial"/>
                <a:cs typeface="Arial"/>
              </a:rPr>
              <a:t>made career choices</a:t>
            </a:r>
          </a:p>
          <a:p>
            <a:pPr>
              <a:lnSpc>
                <a:spcPts val="1365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470777" y="1803402"/>
            <a:ext cx="80150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without fully</a:t>
            </a:r>
          </a:p>
          <a:p>
            <a:pPr>
              <a:lnSpc>
                <a:spcPts val="137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470775" y="1981203"/>
            <a:ext cx="1311256" cy="6796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understanding their</a:t>
            </a:r>
            <a:r>
              <a:rPr lang="en-CA" sz="1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core aptitude and</a:t>
            </a:r>
            <a:r>
              <a:rPr lang="en-CA" sz="1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strengths</a:t>
            </a:r>
          </a:p>
          <a:p>
            <a:pPr>
              <a:lnSpc>
                <a:spcPts val="136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131857" y="2717802"/>
            <a:ext cx="3295774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  <a:tabLst>
                <a:tab pos="228600" algn="l"/>
              </a:tabLst>
            </a:pPr>
            <a:r>
              <a:rPr lang="en-CA" sz="1139" smtClean="0">
                <a:solidFill>
                  <a:srgbClr val="6F183C"/>
                </a:solidFill>
                <a:latin typeface="Arial Unicode MS"/>
                <a:cs typeface="Arial Unicode MS"/>
              </a:rPr>
              <a:t></a:t>
            </a: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  In many cases students have little idea about</a:t>
            </a:r>
            <a:r>
              <a:rPr lang="en-CA" sz="1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	which areas they are naturally strong in</a:t>
            </a:r>
          </a:p>
          <a:p>
            <a:pPr>
              <a:lnSpc>
                <a:spcPts val="136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131858" y="3098803"/>
            <a:ext cx="3687356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  <a:tabLst>
                <a:tab pos="228600" algn="l"/>
              </a:tabLst>
            </a:pPr>
            <a:r>
              <a:rPr lang="en-CA" sz="1139" smtClean="0">
                <a:solidFill>
                  <a:srgbClr val="6F183C"/>
                </a:solidFill>
                <a:latin typeface="Arial Unicode MS"/>
                <a:cs typeface="Arial Unicode MS"/>
              </a:rPr>
              <a:t></a:t>
            </a: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  Students sometimes find it difficult to articulate and</a:t>
            </a:r>
            <a:r>
              <a:rPr lang="en-CA" sz="1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	express their areas of interest and aptitude</a:t>
            </a:r>
          </a:p>
          <a:p>
            <a:pPr>
              <a:lnSpc>
                <a:spcPts val="136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475818" y="3746502"/>
            <a:ext cx="3048912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6" b="1" smtClean="0">
                <a:solidFill>
                  <a:srgbClr val="FFFFFF"/>
                </a:solidFill>
                <a:latin typeface="Arial Bold"/>
                <a:cs typeface="Arial Bold"/>
              </a:rPr>
              <a:t>Un Structured Decision Making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071783" y="4051303"/>
            <a:ext cx="162384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228600" algn="l"/>
              </a:tabLst>
            </a:pPr>
            <a:r>
              <a:rPr lang="en-CA" sz="1142" smtClean="0">
                <a:solidFill>
                  <a:srgbClr val="6F183C"/>
                </a:solidFill>
                <a:latin typeface="Arial Unicode MS"/>
                <a:cs typeface="Arial Unicode MS"/>
              </a:rPr>
              <a:t></a:t>
            </a:r>
            <a:r>
              <a:rPr lang="en-CA" sz="1202" smtClean="0">
                <a:solidFill>
                  <a:srgbClr val="000000"/>
                </a:solidFill>
                <a:latin typeface="Arial"/>
                <a:cs typeface="Arial"/>
              </a:rPr>
              <a:t>  In absence of robust</a:t>
            </a:r>
            <a:r>
              <a:rPr lang="en-CA" sz="1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	understanding of</a:t>
            </a:r>
          </a:p>
          <a:p>
            <a:pPr>
              <a:lnSpc>
                <a:spcPts val="137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319435" y="4394203"/>
            <a:ext cx="1705595" cy="6796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students’ personalities</a:t>
            </a:r>
            <a:r>
              <a:rPr lang="en-CA" sz="1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and interests sub optimal</a:t>
            </a:r>
            <a:r>
              <a:rPr lang="en-CA" sz="1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decisions on career</a:t>
            </a:r>
          </a:p>
          <a:p>
            <a:pPr>
              <a:lnSpc>
                <a:spcPts val="136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7319433" y="4914903"/>
            <a:ext cx="1210268" cy="3462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choices are made</a:t>
            </a:r>
          </a:p>
          <a:p>
            <a:pPr>
              <a:lnSpc>
                <a:spcPts val="136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131858" y="5270503"/>
            <a:ext cx="3694922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  <a:tabLst>
                <a:tab pos="228600" algn="l"/>
              </a:tabLst>
            </a:pPr>
            <a:r>
              <a:rPr lang="en-CA" sz="1139" smtClean="0">
                <a:solidFill>
                  <a:srgbClr val="6F183C"/>
                </a:solidFill>
                <a:latin typeface="Arial Unicode MS"/>
                <a:cs typeface="Arial Unicode MS"/>
              </a:rPr>
              <a:t></a:t>
            </a: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  Career decisions currently taken by students follow</a:t>
            </a:r>
            <a:r>
              <a:rPr lang="en-CA" sz="1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	precedents and herd mentality and in most cases</a:t>
            </a:r>
          </a:p>
          <a:p>
            <a:pPr>
              <a:lnSpc>
                <a:spcPts val="136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379510" y="5613403"/>
            <a:ext cx="3002425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do not take into account uniqueness of each</a:t>
            </a:r>
            <a:r>
              <a:rPr lang="en-CA" sz="1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student</a:t>
            </a:r>
          </a:p>
          <a:p>
            <a:pPr>
              <a:lnSpc>
                <a:spcPts val="136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131860" y="5994403"/>
            <a:ext cx="3637919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  <a:tabLst>
                <a:tab pos="228600" algn="l"/>
              </a:tabLst>
            </a:pPr>
            <a:r>
              <a:rPr lang="en-CA" sz="1139" smtClean="0">
                <a:solidFill>
                  <a:srgbClr val="6F183C"/>
                </a:solidFill>
                <a:latin typeface="Arial Unicode MS"/>
                <a:cs typeface="Arial Unicode MS"/>
              </a:rPr>
              <a:t></a:t>
            </a: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  A more structured and scientific measure needs to</a:t>
            </a:r>
            <a:r>
              <a:rPr lang="en-CA" sz="1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	be put in place to asses students’ strengths and</a:t>
            </a:r>
          </a:p>
          <a:p>
            <a:pPr>
              <a:lnSpc>
                <a:spcPts val="136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5379508" y="6337303"/>
            <a:ext cx="859210" cy="3462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personalities</a:t>
            </a:r>
          </a:p>
          <a:p>
            <a:pPr>
              <a:lnSpc>
                <a:spcPts val="136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4158861979"/>
              </p:ext>
            </p:extLst>
          </p:nvPr>
        </p:nvGraphicFramePr>
        <p:xfrm>
          <a:off x="134631" y="2362200"/>
          <a:ext cx="9525000" cy="395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152400"/>
            <a:ext cx="9906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Stream Selector Test is 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 Invaluable Tool Which Can Help Students in Career Selection</a:t>
            </a:r>
          </a:p>
        </p:txBody>
      </p:sp>
    </p:spTree>
    <p:extLst>
      <p:ext uri="{BB962C8B-B14F-4D97-AF65-F5344CB8AC3E}">
        <p14:creationId xmlns="" xmlns:p14="http://schemas.microsoft.com/office/powerpoint/2010/main" val="1977255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51544903"/>
              </p:ext>
            </p:extLst>
          </p:nvPr>
        </p:nvGraphicFramePr>
        <p:xfrm>
          <a:off x="990600" y="914400"/>
          <a:ext cx="7924800" cy="492056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505200"/>
                <a:gridCol w="4419600"/>
              </a:tblGrid>
              <a:tr h="762001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Univariety Test Mechanics 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Test Credibility 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7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Online career assessment test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none" strike="noStrike" kern="1200" baseline="0" dirty="0" smtClean="0"/>
                        <a:t>Powered by MERACAREERGUIDE’s (MCG) </a:t>
                      </a:r>
                      <a:endParaRPr lang="en-US" sz="2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4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 sections with around 20 questions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none" strike="noStrike" kern="1200" baseline="0" dirty="0" smtClean="0"/>
                        <a:t>National skill development corporation for innovation in career counselling </a:t>
                      </a:r>
                      <a:endParaRPr lang="en-US" sz="2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7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30-45 minutes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none" strike="noStrike" kern="1200" baseline="0" dirty="0" smtClean="0"/>
                        <a:t>Taken by more than 50,000 students over the last 5 years</a:t>
                      </a:r>
                      <a:endParaRPr lang="en-US" sz="2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Detailed report with a nominal payment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Have been filtered</a:t>
                      </a:r>
                      <a:r>
                        <a:rPr lang="en-US" sz="2400" baseline="0" dirty="0" smtClean="0"/>
                        <a:t> through 11 tests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46757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593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304800"/>
            <a:ext cx="8593200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MBTI – Personality Types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2710542"/>
            <a:ext cx="838200" cy="794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" y="4463142"/>
            <a:ext cx="838200" cy="794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2743200" y="2743199"/>
            <a:ext cx="838200" cy="794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743200" y="4468019"/>
            <a:ext cx="838200" cy="784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4953000" y="2743199"/>
            <a:ext cx="838200" cy="794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4953000" y="4481285"/>
            <a:ext cx="838200" cy="794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7162800" y="2743199"/>
            <a:ext cx="838200" cy="794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62800" y="4501242"/>
            <a:ext cx="838200" cy="794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573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767" y="852714"/>
            <a:ext cx="4764662" cy="5471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914400"/>
            <a:ext cx="48006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670205"/>
            <a:ext cx="4419600" cy="5585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" y="609600"/>
            <a:ext cx="4581525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6" y="1137085"/>
            <a:ext cx="7764586" cy="5644723"/>
          </a:xfrm>
          <a:prstGeom prst="rect">
            <a:avLst/>
          </a:prstGeom>
        </p:spPr>
      </p:pic>
      <p:sp>
        <p:nvSpPr>
          <p:cNvPr id="7" name="object 22"/>
          <p:cNvSpPr/>
          <p:nvPr/>
        </p:nvSpPr>
        <p:spPr>
          <a:xfrm>
            <a:off x="7677150" y="1447800"/>
            <a:ext cx="1733550" cy="609600"/>
          </a:xfrm>
          <a:custGeom>
            <a:avLst/>
            <a:gdLst/>
            <a:ahLst/>
            <a:cxnLst/>
            <a:rect l="l" t="t" r="r" b="b"/>
            <a:pathLst>
              <a:path w="2133600" h="457200">
                <a:moveTo>
                  <a:pt x="0" y="457200"/>
                </a:moveTo>
                <a:lnTo>
                  <a:pt x="2133600" y="457200"/>
                </a:lnTo>
                <a:lnTo>
                  <a:pt x="21336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64008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81364" y="1066800"/>
            <a:ext cx="2814636" cy="687384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Logon to Univariety through your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School URL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6872290" y="1676406"/>
            <a:ext cx="1737264" cy="6202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22"/>
          <p:cNvSpPr/>
          <p:nvPr/>
        </p:nvSpPr>
        <p:spPr>
          <a:xfrm>
            <a:off x="1485900" y="1066800"/>
            <a:ext cx="1733550" cy="457200"/>
          </a:xfrm>
          <a:custGeom>
            <a:avLst/>
            <a:gdLst/>
            <a:ahLst/>
            <a:cxnLst/>
            <a:rect l="l" t="t" r="r" b="b"/>
            <a:pathLst>
              <a:path w="2133600" h="457200">
                <a:moveTo>
                  <a:pt x="0" y="457200"/>
                </a:moveTo>
                <a:lnTo>
                  <a:pt x="2133600" y="457200"/>
                </a:lnTo>
                <a:lnTo>
                  <a:pt x="21336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64008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6996114" y="2131877"/>
            <a:ext cx="2105025" cy="203132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LOGIN </a:t>
            </a:r>
            <a:r>
              <a:rPr lang="en-US" dirty="0" smtClean="0">
                <a:solidFill>
                  <a:schemeClr val="tx1"/>
                </a:solidFill>
              </a:rPr>
              <a:t>to your Account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       or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SIGNUP</a:t>
            </a:r>
            <a:r>
              <a:rPr lang="en-US" dirty="0" smtClean="0">
                <a:solidFill>
                  <a:schemeClr val="tx1"/>
                </a:solidFill>
              </a:rPr>
              <a:t> to create an account on the Univariety first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1" y="228604"/>
            <a:ext cx="1052513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en-US" sz="4800" b="1" baseline="3413" dirty="0" smtClean="0">
                <a:solidFill>
                  <a:srgbClr val="006FC0"/>
                </a:solidFill>
                <a:cs typeface="Calibri"/>
              </a:rPr>
              <a:t>S</a:t>
            </a:r>
            <a:r>
              <a:rPr lang="en-US" sz="4800" b="1" spc="-34" baseline="3413" dirty="0" smtClean="0">
                <a:solidFill>
                  <a:srgbClr val="006FC0"/>
                </a:solidFill>
                <a:cs typeface="Calibri"/>
              </a:rPr>
              <a:t>t</a:t>
            </a:r>
            <a:r>
              <a:rPr lang="en-US" sz="4800" b="1" baseline="3413" dirty="0" smtClean="0">
                <a:solidFill>
                  <a:srgbClr val="006FC0"/>
                </a:solidFill>
                <a:cs typeface="Calibri"/>
              </a:rPr>
              <a:t>ep 1</a:t>
            </a:r>
            <a:endParaRPr lang="en-US" sz="4800" b="1" dirty="0">
              <a:cs typeface="Calibri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95301" y="990600"/>
            <a:ext cx="90392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247651" y="0"/>
            <a:ext cx="9906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43112" y="1086610"/>
            <a:ext cx="5881688" cy="5695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39398" y="1082038"/>
            <a:ext cx="5889117" cy="5704332"/>
          </a:xfrm>
          <a:custGeom>
            <a:avLst/>
            <a:gdLst/>
            <a:ahLst/>
            <a:cxnLst/>
            <a:rect l="l" t="t" r="r" b="b"/>
            <a:pathLst>
              <a:path w="7248144" h="5704332">
                <a:moveTo>
                  <a:pt x="0" y="5704332"/>
                </a:moveTo>
                <a:lnTo>
                  <a:pt x="7248144" y="5704332"/>
                </a:lnTo>
                <a:lnTo>
                  <a:pt x="7248144" y="0"/>
                </a:lnTo>
                <a:lnTo>
                  <a:pt x="0" y="0"/>
                </a:lnTo>
                <a:lnTo>
                  <a:pt x="0" y="5704332"/>
                </a:lnTo>
                <a:close/>
              </a:path>
            </a:pathLst>
          </a:custGeom>
          <a:ln w="9144">
            <a:solidFill>
              <a:srgbClr val="00AF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28374" y="5197275"/>
            <a:ext cx="4106037" cy="842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 </a:t>
            </a:r>
            <a:r>
              <a:rPr lang="en-US" dirty="0" smtClean="0"/>
              <a:t> You can also sign up and create your profile here before you can start</a:t>
            </a:r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4582769" y="6120384"/>
            <a:ext cx="740472" cy="454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43440" y="6172200"/>
            <a:ext cx="619125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304800"/>
                </a:moveTo>
                <a:lnTo>
                  <a:pt x="762000" y="304800"/>
                </a:lnTo>
                <a:lnTo>
                  <a:pt x="762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64008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29726" y="1901952"/>
            <a:ext cx="2994089" cy="9318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You can login directly if you       </a:t>
            </a:r>
          </a:p>
          <a:p>
            <a:r>
              <a:rPr lang="en-US" dirty="0"/>
              <a:t> </a:t>
            </a:r>
            <a:r>
              <a:rPr lang="en-US" dirty="0" smtClean="0"/>
              <a:t>    have a Univariety profile</a:t>
            </a:r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059271" y="1167393"/>
            <a:ext cx="802384" cy="6827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19937" y="1219201"/>
            <a:ext cx="681038" cy="533400"/>
          </a:xfrm>
          <a:custGeom>
            <a:avLst/>
            <a:gdLst/>
            <a:ahLst/>
            <a:cxnLst/>
            <a:rect l="l" t="t" r="r" b="b"/>
            <a:pathLst>
              <a:path w="838200" h="533400">
                <a:moveTo>
                  <a:pt x="0" y="533400"/>
                </a:moveTo>
                <a:lnTo>
                  <a:pt x="838200" y="533400"/>
                </a:lnTo>
                <a:lnTo>
                  <a:pt x="8382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64008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5912" y="381009"/>
            <a:ext cx="1210488" cy="533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spc="-34" baseline="3413" dirty="0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ep</a:t>
            </a:r>
            <a:r>
              <a:rPr lang="en-US" sz="4800" spc="0" baseline="3413" dirty="0" smtClean="0">
                <a:solidFill>
                  <a:srgbClr val="006FC0"/>
                </a:solidFill>
                <a:latin typeface="Calibri"/>
                <a:cs typeface="Calibri"/>
              </a:rPr>
              <a:t> 2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34411" y="6585915"/>
            <a:ext cx="1019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3440" y="6172200"/>
            <a:ext cx="619125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119937" y="1219201"/>
            <a:ext cx="681038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039402" y="1082038"/>
            <a:ext cx="6017976" cy="57043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58596">
              <a:lnSpc>
                <a:spcPts val="950"/>
              </a:lnSpc>
              <a:spcBef>
                <a:spcPts val="3"/>
              </a:spcBef>
            </a:pPr>
            <a:endParaRPr sz="950" dirty="0" smtClean="0"/>
          </a:p>
          <a:p>
            <a:pPr marL="6284976" indent="-228600">
              <a:lnSpc>
                <a:spcPts val="2160"/>
              </a:lnSpc>
              <a:spcBef>
                <a:spcPts val="6108"/>
              </a:spcBef>
            </a:pP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513</Words>
  <Application>Microsoft Office PowerPoint</Application>
  <PresentationFormat>A4 Paper (210x297 mm)</PresentationFormat>
  <Paragraphs>121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binita</dc:creator>
  <cp:lastModifiedBy>user</cp:lastModifiedBy>
  <cp:revision>44</cp:revision>
  <dcterms:modified xsi:type="dcterms:W3CDTF">2016-12-03T06:22:45Z</dcterms:modified>
</cp:coreProperties>
</file>